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70" r:id="rId14"/>
    <p:sldId id="269" r:id="rId15"/>
    <p:sldId id="277" r:id="rId16"/>
    <p:sldId id="280" r:id="rId17"/>
    <p:sldId id="278" r:id="rId18"/>
    <p:sldId id="281" r:id="rId19"/>
    <p:sldId id="282" r:id="rId20"/>
    <p:sldId id="283" r:id="rId21"/>
    <p:sldId id="272" r:id="rId22"/>
    <p:sldId id="273" r:id="rId23"/>
    <p:sldId id="274" r:id="rId24"/>
    <p:sldId id="276" r:id="rId25"/>
    <p:sldId id="261" r:id="rId26"/>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294" autoAdjust="0"/>
    <p:restoredTop sz="94624" autoAdjust="0"/>
  </p:normalViewPr>
  <p:slideViewPr>
    <p:cSldViewPr>
      <p:cViewPr>
        <p:scale>
          <a:sx n="91" d="100"/>
          <a:sy n="91" d="100"/>
        </p:scale>
        <p:origin x="-990" y="2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497AD9-72C6-472A-956A-9A5B69EDF8CD}" type="datetimeFigureOut">
              <a:rPr lang="ru-RU" smtClean="0"/>
              <a:pPr/>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3398349-4C8F-48C6-87E5-7E0B41C9027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497AD9-72C6-472A-956A-9A5B69EDF8CD}" type="datetimeFigureOut">
              <a:rPr lang="ru-RU" smtClean="0"/>
              <a:pPr/>
              <a:t>28.02.2022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98349-4C8F-48C6-87E5-7E0B41C9027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2071678"/>
            <a:ext cx="8101042" cy="1470025"/>
          </a:xfrm>
        </p:spPr>
        <p:txBody>
          <a:bodyPr>
            <a:normAutofit fontScale="90000"/>
          </a:bodyPr>
          <a:lstStyle/>
          <a:p>
            <a:r>
              <a:rPr lang="ru-RU" sz="4000" b="1" dirty="0" smtClean="0">
                <a:solidFill>
                  <a:schemeClr val="tx2"/>
                </a:solidFill>
                <a:latin typeface="Times New Roman" pitchFamily="18" charset="0"/>
                <a:cs typeface="Times New Roman" pitchFamily="18" charset="0"/>
              </a:rPr>
              <a:t>Проект</a:t>
            </a:r>
            <a:r>
              <a:rPr lang="en-US" sz="4000" b="1" dirty="0" smtClean="0">
                <a:solidFill>
                  <a:schemeClr val="tx2"/>
                </a:solidFill>
                <a:latin typeface="Times New Roman" pitchFamily="18" charset="0"/>
                <a:cs typeface="Times New Roman" pitchFamily="18" charset="0"/>
              </a:rPr>
              <a:t> </a:t>
            </a:r>
            <a:r>
              <a:rPr lang="ru-RU" sz="4000" b="1" dirty="0" err="1" smtClean="0">
                <a:solidFill>
                  <a:schemeClr val="tx2"/>
                </a:solidFill>
                <a:latin typeface="Times New Roman" pitchFamily="18" charset="0"/>
                <a:cs typeface="Times New Roman" pitchFamily="18" charset="0"/>
              </a:rPr>
              <a:t>эше</a:t>
            </a:r>
            <a:r>
              <a:rPr lang="tt-RU" sz="4000" b="1" dirty="0" smtClean="0">
                <a:solidFill>
                  <a:schemeClr val="tx2"/>
                </a:solidFill>
              </a:rPr>
              <a:t> </a:t>
            </a:r>
            <a:r>
              <a:rPr lang="tt-RU" b="1" dirty="0" smtClean="0">
                <a:solidFill>
                  <a:schemeClr val="tx2"/>
                </a:solidFill>
              </a:rPr>
              <a:t/>
            </a:r>
            <a:br>
              <a:rPr lang="tt-RU" b="1" dirty="0" smtClean="0">
                <a:solidFill>
                  <a:schemeClr val="tx2"/>
                </a:solidFill>
              </a:rPr>
            </a:br>
            <a:r>
              <a:rPr lang="tt-RU" sz="4000" b="1" i="1" dirty="0" smtClean="0">
                <a:solidFill>
                  <a:srgbClr val="FF0000"/>
                </a:solidFill>
                <a:latin typeface="Times New Roman" pitchFamily="18" charset="0"/>
                <a:cs typeface="Times New Roman" pitchFamily="18" charset="0"/>
              </a:rPr>
              <a:t>“Керәшеннәрнең гореф-гадәтләре, йола-бәйрәмнәре”</a:t>
            </a:r>
            <a:r>
              <a:rPr lang="ru-RU" i="1" dirty="0" smtClean="0">
                <a:solidFill>
                  <a:srgbClr val="FF0000"/>
                </a:solidFill>
                <a:latin typeface="Times New Roman" pitchFamily="18" charset="0"/>
                <a:cs typeface="Times New Roman" pitchFamily="18" charset="0"/>
              </a:rPr>
              <a:t/>
            </a:r>
            <a:br>
              <a:rPr lang="ru-RU" i="1" dirty="0" smtClean="0">
                <a:solidFill>
                  <a:srgbClr val="FF0000"/>
                </a:solidFill>
                <a:latin typeface="Times New Roman" pitchFamily="18" charset="0"/>
                <a:cs typeface="Times New Roman" pitchFamily="18" charset="0"/>
              </a:rPr>
            </a:br>
            <a:endParaRPr lang="ru-RU" i="1"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428992" y="4214818"/>
            <a:ext cx="5429288" cy="2000264"/>
          </a:xfrm>
        </p:spPr>
        <p:txBody>
          <a:bodyPr>
            <a:normAutofit fontScale="55000" lnSpcReduction="20000"/>
          </a:bodyPr>
          <a:lstStyle/>
          <a:p>
            <a:pPr algn="r" eaLnBrk="0" hangingPunct="0"/>
            <a:r>
              <a:rPr lang="tt-RU" sz="3300" b="1" dirty="0" smtClean="0">
                <a:solidFill>
                  <a:srgbClr val="002060"/>
                </a:solidFill>
                <a:latin typeface="Times New Roman" pitchFamily="18" charset="0"/>
                <a:cs typeface="Times New Roman" pitchFamily="18" charset="0"/>
              </a:rPr>
              <a:t>  Әзерләде: 1 нче ”а” сыйныфы укучылары -  Александрова Виктория,  Алексеева Әдилә, Терент</a:t>
            </a:r>
            <a:r>
              <a:rPr lang="ru-RU" sz="3300" b="1" dirty="0" err="1" smtClean="0">
                <a:solidFill>
                  <a:srgbClr val="002060"/>
                </a:solidFill>
                <a:latin typeface="Times New Roman" pitchFamily="18" charset="0"/>
                <a:cs typeface="Times New Roman" pitchFamily="18" charset="0"/>
              </a:rPr>
              <a:t>ь</a:t>
            </a:r>
            <a:r>
              <a:rPr lang="tt-RU" sz="3300" b="1" dirty="0" smtClean="0">
                <a:solidFill>
                  <a:srgbClr val="002060"/>
                </a:solidFill>
                <a:latin typeface="Times New Roman" pitchFamily="18" charset="0"/>
                <a:cs typeface="Times New Roman" pitchFamily="18" charset="0"/>
              </a:rPr>
              <a:t>ев Альмир, Иванов Илдан;   </a:t>
            </a:r>
          </a:p>
          <a:p>
            <a:pPr algn="r" eaLnBrk="0" hangingPunct="0"/>
            <a:r>
              <a:rPr lang="tt-RU" sz="3300" b="1" dirty="0" smtClean="0">
                <a:solidFill>
                  <a:srgbClr val="002060"/>
                </a:solidFill>
                <a:latin typeface="Times New Roman" pitchFamily="18" charset="0"/>
                <a:cs typeface="Times New Roman" pitchFamily="18" charset="0"/>
              </a:rPr>
              <a:t>3 нче “а” сыйныфы укучылары</a:t>
            </a:r>
            <a:r>
              <a:rPr lang="en-US" sz="3300" b="1" dirty="0" smtClean="0">
                <a:solidFill>
                  <a:srgbClr val="002060"/>
                </a:solidFill>
                <a:latin typeface="Times New Roman" pitchFamily="18" charset="0"/>
                <a:cs typeface="Times New Roman" pitchFamily="18" charset="0"/>
              </a:rPr>
              <a:t> </a:t>
            </a:r>
            <a:r>
              <a:rPr lang="tt-RU" sz="3300" b="1" dirty="0" smtClean="0">
                <a:solidFill>
                  <a:srgbClr val="002060"/>
                </a:solidFill>
                <a:latin typeface="Times New Roman" pitchFamily="18" charset="0"/>
                <a:cs typeface="Times New Roman" pitchFamily="18" charset="0"/>
              </a:rPr>
              <a:t>– </a:t>
            </a:r>
          </a:p>
          <a:p>
            <a:pPr algn="r" eaLnBrk="0" hangingPunct="0"/>
            <a:r>
              <a:rPr lang="tt-RU" sz="3300" b="1" dirty="0" smtClean="0">
                <a:solidFill>
                  <a:srgbClr val="002060"/>
                </a:solidFill>
                <a:latin typeface="Times New Roman" pitchFamily="18" charset="0"/>
                <a:cs typeface="Times New Roman" pitchFamily="18" charset="0"/>
              </a:rPr>
              <a:t>Нуреева Язилә,  </a:t>
            </a:r>
            <a:r>
              <a:rPr lang="ru-RU" sz="3300" b="1" dirty="0" err="1" smtClean="0">
                <a:solidFill>
                  <a:srgbClr val="002060"/>
                </a:solidFill>
                <a:latin typeface="Times New Roman" pitchFamily="18" charset="0"/>
                <a:cs typeface="Times New Roman" pitchFamily="18" charset="0"/>
              </a:rPr>
              <a:t>Федрова</a:t>
            </a:r>
            <a:r>
              <a:rPr lang="ru-RU" sz="3300" b="1" dirty="0" smtClean="0">
                <a:solidFill>
                  <a:srgbClr val="002060"/>
                </a:solidFill>
                <a:latin typeface="Times New Roman" pitchFamily="18" charset="0"/>
                <a:cs typeface="Times New Roman" pitchFamily="18" charset="0"/>
              </a:rPr>
              <a:t> Милана.</a:t>
            </a:r>
            <a:endParaRPr lang="tt-RU" b="1" dirty="0" smtClean="0">
              <a:solidFill>
                <a:srgbClr val="002060"/>
              </a:solidFill>
              <a:latin typeface="Times New Roman" pitchFamily="18" charset="0"/>
              <a:cs typeface="Times New Roman" pitchFamily="18" charset="0"/>
            </a:endParaRPr>
          </a:p>
          <a:p>
            <a:pPr algn="r" eaLnBrk="0" hangingPunct="0"/>
            <a:r>
              <a:rPr lang="tt-RU" b="1" dirty="0" smtClean="0">
                <a:solidFill>
                  <a:srgbClr val="002060"/>
                </a:solidFill>
                <a:latin typeface="Times New Roman" pitchFamily="18" charset="0"/>
                <a:cs typeface="Times New Roman" pitchFamily="18" charset="0"/>
              </a:rPr>
              <a:t>Җитәкчесе: Галиева Ләйлә Рәдиф </a:t>
            </a:r>
            <a:r>
              <a:rPr lang="tt-RU" b="1" dirty="0" smtClean="0">
                <a:solidFill>
                  <a:srgbClr val="002060"/>
                </a:solidFill>
                <a:latin typeface="Times New Roman" pitchFamily="18" charset="0"/>
                <a:cs typeface="Times New Roman" pitchFamily="18" charset="0"/>
              </a:rPr>
              <a:t>кызы, </a:t>
            </a:r>
            <a:r>
              <a:rPr lang="en-US" b="1" dirty="0" smtClean="0">
                <a:solidFill>
                  <a:srgbClr val="002060"/>
                </a:solidFill>
                <a:latin typeface="Times New Roman" pitchFamily="18" charset="0"/>
                <a:cs typeface="Times New Roman" pitchFamily="18" charset="0"/>
              </a:rPr>
              <a:t>I </a:t>
            </a:r>
            <a:r>
              <a:rPr lang="ru-RU" b="1" dirty="0" err="1" smtClean="0">
                <a:solidFill>
                  <a:srgbClr val="002060"/>
                </a:solidFill>
                <a:latin typeface="Times New Roman" pitchFamily="18" charset="0"/>
                <a:cs typeface="Times New Roman" pitchFamily="18" charset="0"/>
              </a:rPr>
              <a:t>категорияле</a:t>
            </a:r>
            <a:r>
              <a:rPr lang="ru-RU" b="1" dirty="0" smtClean="0">
                <a:solidFill>
                  <a:srgbClr val="002060"/>
                </a:solidFill>
                <a:latin typeface="Times New Roman" pitchFamily="18" charset="0"/>
                <a:cs typeface="Times New Roman" pitchFamily="18" charset="0"/>
              </a:rPr>
              <a:t> </a:t>
            </a:r>
            <a:r>
              <a:rPr lang="tt-RU" b="1" dirty="0" smtClean="0">
                <a:solidFill>
                  <a:srgbClr val="002060"/>
                </a:solidFill>
                <a:latin typeface="Times New Roman" pitchFamily="18" charset="0"/>
                <a:cs typeface="Times New Roman" pitchFamily="18" charset="0"/>
              </a:rPr>
              <a:t>башлангыч сыйныфлар укытучысы</a:t>
            </a:r>
            <a:endParaRPr lang="tt-RU" b="1" dirty="0" smtClean="0">
              <a:solidFill>
                <a:srgbClr val="002060"/>
              </a:solidFill>
              <a:latin typeface="Times New Roman" pitchFamily="18" charset="0"/>
              <a:cs typeface="Times New Roman" pitchFamily="18" charset="0"/>
            </a:endParaRPr>
          </a:p>
          <a:p>
            <a:endParaRPr lang="ru-RU" dirty="0"/>
          </a:p>
        </p:txBody>
      </p:sp>
      <p:sp>
        <p:nvSpPr>
          <p:cNvPr id="4" name="Прямоугольник 3"/>
          <p:cNvSpPr/>
          <p:nvPr/>
        </p:nvSpPr>
        <p:spPr>
          <a:xfrm>
            <a:off x="714348" y="285728"/>
            <a:ext cx="8072494" cy="1477328"/>
          </a:xfrm>
          <a:prstGeom prst="rect">
            <a:avLst/>
          </a:prstGeom>
        </p:spPr>
        <p:txBody>
          <a:bodyPr wrap="square">
            <a:spAutoFit/>
          </a:bodyPr>
          <a:lstStyle/>
          <a:p>
            <a:pPr algn="ctr"/>
            <a:r>
              <a:rPr lang="ru-RU" b="1" dirty="0">
                <a:solidFill>
                  <a:srgbClr val="002060"/>
                </a:solidFill>
                <a:latin typeface="Times New Roman" pitchFamily="18" charset="0"/>
                <a:cs typeface="Times New Roman" pitchFamily="18" charset="0"/>
              </a:rPr>
              <a:t>Татарстан </a:t>
            </a:r>
            <a:r>
              <a:rPr lang="ru-RU" b="1" dirty="0" err="1">
                <a:solidFill>
                  <a:srgbClr val="002060"/>
                </a:solidFill>
                <a:latin typeface="Times New Roman" pitchFamily="18" charset="0"/>
                <a:cs typeface="Times New Roman" pitchFamily="18" charset="0"/>
              </a:rPr>
              <a:t>Республикасы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Балтач</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муниципаль</a:t>
            </a:r>
            <a:r>
              <a:rPr lang="ru-RU" b="1" dirty="0">
                <a:solidFill>
                  <a:srgbClr val="002060"/>
                </a:solidFill>
                <a:latin typeface="Times New Roman" pitchFamily="18" charset="0"/>
                <a:cs typeface="Times New Roman" pitchFamily="18" charset="0"/>
              </a:rPr>
              <a:t> районы </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Муниципаль</a:t>
            </a:r>
            <a:r>
              <a:rPr lang="ru-RU" b="1" dirty="0">
                <a:solidFill>
                  <a:srgbClr val="002060"/>
                </a:solidFill>
                <a:latin typeface="Times New Roman" pitchFamily="18" charset="0"/>
                <a:cs typeface="Times New Roman" pitchFamily="18" charset="0"/>
              </a:rPr>
              <a:t> бюджет </a:t>
            </a:r>
            <a:r>
              <a:rPr lang="ru-RU" b="1" dirty="0" err="1">
                <a:solidFill>
                  <a:srgbClr val="002060"/>
                </a:solidFill>
                <a:latin typeface="Times New Roman" pitchFamily="18" charset="0"/>
                <a:cs typeface="Times New Roman" pitchFamily="18" charset="0"/>
              </a:rPr>
              <a:t>гомуми</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белем</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учреждениесе</a:t>
            </a:r>
            <a:r>
              <a:rPr lang="ru-RU" b="1" dirty="0">
                <a:solidFill>
                  <a:srgbClr val="002060"/>
                </a:solidFill>
                <a:latin typeface="Times New Roman" pitchFamily="18" charset="0"/>
                <a:cs typeface="Times New Roman" pitchFamily="18" charset="0"/>
              </a:rPr>
              <a:t> </a:t>
            </a:r>
            <a:r>
              <a:rPr lang="en-US" b="1" dirty="0">
                <a:solidFill>
                  <a:srgbClr val="002060"/>
                </a:solidFill>
                <a:latin typeface="Times New Roman" pitchFamily="18" charset="0"/>
                <a:cs typeface="Times New Roman" pitchFamily="18" charset="0"/>
              </a:rPr>
              <a:t/>
            </a:r>
            <a:br>
              <a:rPr lang="en-US"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a:t>
            </a:r>
            <a:r>
              <a:rPr lang="ru-RU" b="1" dirty="0" err="1">
                <a:solidFill>
                  <a:srgbClr val="002060"/>
                </a:solidFill>
                <a:latin typeface="Times New Roman" pitchFamily="18" charset="0"/>
                <a:cs typeface="Times New Roman" pitchFamily="18" charset="0"/>
              </a:rPr>
              <a:t>Салавыч</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күппрофильле </a:t>
            </a:r>
            <a:r>
              <a:rPr lang="ru-RU" b="1" dirty="0">
                <a:solidFill>
                  <a:srgbClr val="002060"/>
                </a:solidFill>
                <a:latin typeface="Times New Roman" pitchFamily="18" charset="0"/>
                <a:cs typeface="Times New Roman" pitchFamily="18" charset="0"/>
              </a:rPr>
              <a:t>лицее” филиалы – “</a:t>
            </a:r>
            <a:r>
              <a:rPr lang="ru-RU" b="1" dirty="0" err="1">
                <a:solidFill>
                  <a:srgbClr val="002060"/>
                </a:solidFill>
                <a:latin typeface="Times New Roman" pitchFamily="18" charset="0"/>
                <a:cs typeface="Times New Roman" pitchFamily="18" charset="0"/>
              </a:rPr>
              <a:t>Биктәш башлангыч</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мәктәбе</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муниципаль</a:t>
            </a:r>
            <a:r>
              <a:rPr lang="ru-RU" b="1" dirty="0">
                <a:solidFill>
                  <a:srgbClr val="002060"/>
                </a:solidFill>
                <a:latin typeface="Times New Roman" pitchFamily="18" charset="0"/>
                <a:cs typeface="Times New Roman" pitchFamily="18" charset="0"/>
              </a:rPr>
              <a:t> бюджет </a:t>
            </a:r>
            <a:r>
              <a:rPr lang="ru-RU" b="1" dirty="0" err="1">
                <a:solidFill>
                  <a:srgbClr val="002060"/>
                </a:solidFill>
                <a:latin typeface="Times New Roman" pitchFamily="18" charset="0"/>
                <a:cs typeface="Times New Roman" pitchFamily="18" charset="0"/>
              </a:rPr>
              <a:t>гомумбелем</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учреждениесе</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endParaRPr lang="ru-RU" dirty="0"/>
          </a:p>
        </p:txBody>
      </p:sp>
      <p:sp>
        <p:nvSpPr>
          <p:cNvPr id="21506" name="AutoShape 2" descr="blob:https://web.whatsapp.com/e89493d9-6ece-4c2f-98e9-08f3f5b296a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 name="Picture 3" descr="C:\Users\Мин эйбэт ноутбук\Desktop\фото 1а,3а.jpg"/>
          <p:cNvPicPr>
            <a:picLocks noChangeAspect="1" noChangeArrowheads="1"/>
          </p:cNvPicPr>
          <p:nvPr/>
        </p:nvPicPr>
        <p:blipFill>
          <a:blip r:embed="rId2" cstate="print"/>
          <a:srcRect/>
          <a:stretch>
            <a:fillRect/>
          </a:stretch>
        </p:blipFill>
        <p:spPr bwMode="auto">
          <a:xfrm>
            <a:off x="357158" y="3714752"/>
            <a:ext cx="3143240" cy="235743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85728"/>
            <a:ext cx="8715404" cy="6357982"/>
          </a:xfrm>
        </p:spPr>
        <p:txBody>
          <a:bodyPr>
            <a:noAutofit/>
          </a:bodyPr>
          <a:lstStyle/>
          <a:p>
            <a:pPr algn="ctr">
              <a:buNone/>
            </a:pPr>
            <a:r>
              <a:rPr lang="ru-RU" sz="2000" b="1" dirty="0" smtClean="0">
                <a:solidFill>
                  <a:srgbClr val="002060"/>
                </a:solidFill>
                <a:latin typeface="Times New Roman" pitchFamily="18" charset="0"/>
                <a:cs typeface="Times New Roman" pitchFamily="18" charset="0"/>
              </a:rPr>
              <a:t>                   </a:t>
            </a:r>
            <a:r>
              <a:rPr lang="ru-RU" sz="1800" b="1" dirty="0" smtClean="0">
                <a:solidFill>
                  <a:srgbClr val="002060"/>
                </a:solidFill>
                <a:latin typeface="Times New Roman" pitchFamily="18" charset="0"/>
                <a:cs typeface="Times New Roman" pitchFamily="18" charset="0"/>
              </a:rPr>
              <a:t>Мин </a:t>
            </a:r>
            <a:r>
              <a:rPr lang="ru-RU" sz="1800" b="1" dirty="0" err="1" smtClean="0">
                <a:solidFill>
                  <a:srgbClr val="002060"/>
                </a:solidFill>
                <a:latin typeface="Times New Roman" pitchFamily="18" charset="0"/>
                <a:cs typeface="Times New Roman" pitchFamily="18" charset="0"/>
              </a:rPr>
              <a:t>халыкны</a:t>
            </a:r>
            <a:r>
              <a:rPr lang="tt-RU" sz="1800" b="1" dirty="0" smtClean="0">
                <a:solidFill>
                  <a:srgbClr val="002060"/>
                </a:solidFill>
                <a:latin typeface="Times New Roman" pitchFamily="18" charset="0"/>
                <a:cs typeface="Times New Roman" pitchFamily="18" charset="0"/>
              </a:rPr>
              <a:t>ң</a:t>
            </a:r>
            <a:r>
              <a:rPr lang="ru-RU" sz="1800" b="1" dirty="0" smtClean="0">
                <a:solidFill>
                  <a:srgbClr val="002060"/>
                </a:solidFill>
                <a:latin typeface="Times New Roman" pitchFamily="18" charset="0"/>
                <a:cs typeface="Times New Roman" pitchFamily="18" charset="0"/>
              </a:rPr>
              <a:t> б</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йр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мн</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рен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барлыйм</a:t>
            </a:r>
            <a:r>
              <a:rPr lang="ru-RU" sz="1800" b="1" dirty="0" smtClean="0">
                <a:solidFill>
                  <a:srgbClr val="002060"/>
                </a:solidFill>
                <a:latin typeface="Times New Roman" pitchFamily="18" charset="0"/>
                <a:cs typeface="Times New Roman" pitchFamily="18" charset="0"/>
              </a:rPr>
              <a:t>:</a:t>
            </a:r>
          </a:p>
          <a:p>
            <a:pPr algn="ctr">
              <a:buNone/>
            </a:pP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Кер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шенн</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рд</a:t>
            </a:r>
            <a:r>
              <a:rPr lang="tt-RU" sz="1800" b="1" dirty="0" smtClean="0">
                <a:solidFill>
                  <a:srgbClr val="002060"/>
                </a:solidFill>
                <a:latin typeface="Times New Roman" pitchFamily="18" charset="0"/>
                <a:cs typeface="Times New Roman" pitchFamily="18" charset="0"/>
              </a:rPr>
              <a:t>ә җ</a:t>
            </a:r>
            <a:r>
              <a:rPr lang="ru-RU" sz="1800" b="1" dirty="0" err="1" smtClean="0">
                <a:solidFill>
                  <a:srgbClr val="002060"/>
                </a:solidFill>
                <a:latin typeface="Times New Roman" pitchFamily="18" charset="0"/>
                <a:cs typeface="Times New Roman" pitchFamily="18" charset="0"/>
              </a:rPr>
              <a:t>ыен-б</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йгел</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a:t>
            </a:r>
            <a:r>
              <a:rPr lang="ru-RU" sz="1800" b="1" dirty="0" smtClean="0">
                <a:solidFill>
                  <a:srgbClr val="002060"/>
                </a:solidFill>
                <a:latin typeface="Times New Roman" pitchFamily="18" charset="0"/>
                <a:cs typeface="Times New Roman" pitchFamily="18" charset="0"/>
              </a:rPr>
              <a:t>,</a:t>
            </a:r>
          </a:p>
          <a:p>
            <a:pPr algn="ctr">
              <a:buNone/>
            </a:pP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Асылына</a:t>
            </a:r>
            <a:r>
              <a:rPr lang="ru-RU" sz="1800" b="1" dirty="0" smtClean="0">
                <a:solidFill>
                  <a:srgbClr val="002060"/>
                </a:solidFill>
                <a:latin typeface="Times New Roman" pitchFamily="18" charset="0"/>
                <a:cs typeface="Times New Roman" pitchFamily="18" charset="0"/>
              </a:rPr>
              <a:t> т</a:t>
            </a:r>
            <a:r>
              <a:rPr lang="tt-RU" sz="1800" b="1" dirty="0" smtClean="0">
                <a:solidFill>
                  <a:srgbClr val="002060"/>
                </a:solidFill>
                <a:latin typeface="Times New Roman" pitchFamily="18" charset="0"/>
                <a:cs typeface="Times New Roman" pitchFamily="18" charset="0"/>
              </a:rPr>
              <a:t>ө</a:t>
            </a:r>
            <a:r>
              <a:rPr lang="ru-RU" sz="1800" b="1" dirty="0" err="1" smtClean="0">
                <a:solidFill>
                  <a:srgbClr val="002060"/>
                </a:solidFill>
                <a:latin typeface="Times New Roman" pitchFamily="18" charset="0"/>
                <a:cs typeface="Times New Roman" pitchFamily="18" charset="0"/>
              </a:rPr>
              <a:t>шс</a:t>
            </a:r>
            <a:r>
              <a:rPr lang="tt-RU" sz="1800" b="1" dirty="0" smtClean="0">
                <a:solidFill>
                  <a:srgbClr val="002060"/>
                </a:solidFill>
                <a:latin typeface="Times New Roman" pitchFamily="18" charset="0"/>
                <a:cs typeface="Times New Roman" pitchFamily="18" charset="0"/>
              </a:rPr>
              <a:t>әң</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эш</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хезм</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тк</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a:t>
            </a:r>
          </a:p>
          <a:p>
            <a:pPr algn="ctr">
              <a:buNone/>
            </a:pPr>
            <a:r>
              <a:rPr lang="ru-RU" sz="1800" b="1" dirty="0" err="1" smtClean="0">
                <a:solidFill>
                  <a:srgbClr val="002060"/>
                </a:solidFill>
                <a:latin typeface="Times New Roman" pitchFamily="18" charset="0"/>
                <a:cs typeface="Times New Roman" pitchFamily="18" charset="0"/>
              </a:rPr>
              <a:t>Табигатьк</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җ</a:t>
            </a:r>
            <a:r>
              <a:rPr lang="ru-RU" sz="1800" b="1" dirty="0" err="1" smtClean="0">
                <a:solidFill>
                  <a:srgbClr val="002060"/>
                </a:solidFill>
                <a:latin typeface="Times New Roman" pitchFamily="18" charset="0"/>
                <a:cs typeface="Times New Roman" pitchFamily="18" charset="0"/>
              </a:rPr>
              <a:t>ирг</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 б</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йлел</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р.</a:t>
            </a:r>
          </a:p>
          <a:p>
            <a:pPr algn="ctr">
              <a:buNone/>
            </a:pPr>
            <a:r>
              <a:rPr lang="ru-RU" sz="1800" b="1" dirty="0" smtClean="0">
                <a:solidFill>
                  <a:srgbClr val="002060"/>
                </a:solidFill>
                <a:latin typeface="Times New Roman" pitchFamily="18" charset="0"/>
                <a:cs typeface="Times New Roman" pitchFamily="18" charset="0"/>
              </a:rPr>
              <a:t>                            (Клара Булатова)</a:t>
            </a:r>
          </a:p>
          <a:p>
            <a:pPr algn="just">
              <a:buNone/>
            </a:pPr>
            <a:r>
              <a:rPr lang="ru-RU" sz="1800" b="1" dirty="0" smtClean="0">
                <a:solidFill>
                  <a:srgbClr val="002060"/>
                </a:solidFill>
                <a:latin typeface="Times New Roman" pitchFamily="18" charset="0"/>
                <a:cs typeface="Times New Roman" pitchFamily="18" charset="0"/>
              </a:rPr>
              <a:t>        Без </a:t>
            </a:r>
            <a:r>
              <a:rPr lang="ru-RU" sz="1800" b="1" dirty="0" err="1" smtClean="0">
                <a:solidFill>
                  <a:srgbClr val="002060"/>
                </a:solidFill>
                <a:latin typeface="Times New Roman" pitchFamily="18" charset="0"/>
                <a:cs typeface="Times New Roman" pitchFamily="18" charset="0"/>
              </a:rPr>
              <a:t>Балтач</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районыны</a:t>
            </a:r>
            <a:r>
              <a:rPr lang="tt-RU" sz="1800" b="1" dirty="0" smtClean="0">
                <a:solidFill>
                  <a:srgbClr val="002060"/>
                </a:solidFill>
                <a:latin typeface="Times New Roman" pitchFamily="18" charset="0"/>
                <a:cs typeface="Times New Roman" pitchFamily="18" charset="0"/>
              </a:rPr>
              <a:t>ң</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Бикт</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авылында</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яш</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үче кер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шенн</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булабыз</a:t>
            </a:r>
            <a:r>
              <a:rPr lang="ru-RU" sz="1800" b="1" dirty="0" smtClean="0">
                <a:solidFill>
                  <a:srgbClr val="002060"/>
                </a:solidFill>
                <a:latin typeface="Times New Roman" pitchFamily="18" charset="0"/>
                <a:cs typeface="Times New Roman" pitchFamily="18" charset="0"/>
              </a:rPr>
              <a:t>. М</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д</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ният</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йортларында</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ү</a:t>
            </a:r>
            <a:r>
              <a:rPr lang="ru-RU" sz="1800" b="1" dirty="0" err="1" smtClean="0">
                <a:solidFill>
                  <a:srgbClr val="002060"/>
                </a:solidFill>
                <a:latin typeface="Times New Roman" pitchFamily="18" charset="0"/>
                <a:cs typeface="Times New Roman" pitchFamily="18" charset="0"/>
              </a:rPr>
              <a:t>тк</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релг</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a:t>
            </a:r>
            <a:r>
              <a:rPr lang="ru-RU" sz="1800" b="1" dirty="0" smtClean="0">
                <a:solidFill>
                  <a:srgbClr val="002060"/>
                </a:solidFill>
                <a:latin typeface="Times New Roman" pitchFamily="18" charset="0"/>
                <a:cs typeface="Times New Roman" pitchFamily="18" charset="0"/>
              </a:rPr>
              <a:t> т</a:t>
            </a:r>
            <a:r>
              <a:rPr lang="tt-RU" sz="1800" b="1" dirty="0" smtClean="0">
                <a:solidFill>
                  <a:srgbClr val="002060"/>
                </a:solidFill>
                <a:latin typeface="Times New Roman" pitchFamily="18" charset="0"/>
                <a:cs typeface="Times New Roman" pitchFamily="18" charset="0"/>
              </a:rPr>
              <a:t>ө</a:t>
            </a:r>
            <a:r>
              <a:rPr lang="ru-RU" sz="1800" b="1" dirty="0" err="1" smtClean="0">
                <a:solidFill>
                  <a:srgbClr val="002060"/>
                </a:solidFill>
                <a:latin typeface="Times New Roman" pitchFamily="18" charset="0"/>
                <a:cs typeface="Times New Roman" pitchFamily="18" charset="0"/>
              </a:rPr>
              <a:t>рле</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чараларда</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бик</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горурланып</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кер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шен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биюл</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ре </a:t>
            </a:r>
            <a:r>
              <a:rPr lang="ru-RU" sz="1800" b="1" dirty="0" err="1" smtClean="0">
                <a:solidFill>
                  <a:srgbClr val="002060"/>
                </a:solidFill>
                <a:latin typeface="Times New Roman" pitchFamily="18" charset="0"/>
                <a:cs typeface="Times New Roman" pitchFamily="18" charset="0"/>
              </a:rPr>
              <a:t>биибез</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нием</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апам</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һә</a:t>
            </a:r>
            <a:r>
              <a:rPr lang="ru-RU" sz="1800" b="1" dirty="0" smtClean="0">
                <a:solidFill>
                  <a:srgbClr val="002060"/>
                </a:solidFill>
                <a:latin typeface="Times New Roman" pitchFamily="18" charset="0"/>
                <a:cs typeface="Times New Roman" pitchFamily="18" charset="0"/>
              </a:rPr>
              <a:t>м </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ниемне</a:t>
            </a:r>
            <a:r>
              <a:rPr lang="tt-RU" sz="1800" b="1" dirty="0" smtClean="0">
                <a:solidFill>
                  <a:srgbClr val="002060"/>
                </a:solidFill>
                <a:latin typeface="Times New Roman" pitchFamily="18" charset="0"/>
                <a:cs typeface="Times New Roman" pitchFamily="18" charset="0"/>
              </a:rPr>
              <a:t>ң</a:t>
            </a:r>
            <a:r>
              <a:rPr lang="ru-RU" sz="1800" b="1" dirty="0" smtClean="0">
                <a:solidFill>
                  <a:srgbClr val="002060"/>
                </a:solidFill>
                <a:latin typeface="Times New Roman" pitchFamily="18" charset="0"/>
                <a:cs typeface="Times New Roman" pitchFamily="18" charset="0"/>
              </a:rPr>
              <a:t> се</a:t>
            </a:r>
            <a:r>
              <a:rPr lang="tt-RU" sz="1800" b="1" dirty="0" smtClean="0">
                <a:solidFill>
                  <a:srgbClr val="002060"/>
                </a:solidFill>
                <a:latin typeface="Times New Roman" pitchFamily="18" charset="0"/>
                <a:cs typeface="Times New Roman" pitchFamily="18" charset="0"/>
              </a:rPr>
              <a:t>ң</a:t>
            </a:r>
            <a:r>
              <a:rPr lang="ru-RU" sz="1800" b="1" dirty="0" smtClean="0">
                <a:solidFill>
                  <a:srgbClr val="002060"/>
                </a:solidFill>
                <a:latin typeface="Times New Roman" pitchFamily="18" charset="0"/>
                <a:cs typeface="Times New Roman" pitchFamily="18" charset="0"/>
              </a:rPr>
              <a:t>лесе бел</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a:t>
            </a:r>
            <a:r>
              <a:rPr lang="ru-RU" sz="1800" b="1" dirty="0" smtClean="0">
                <a:solidFill>
                  <a:srgbClr val="002060"/>
                </a:solidFill>
                <a:latin typeface="Times New Roman" pitchFamily="18" charset="0"/>
                <a:cs typeface="Times New Roman" pitchFamily="18" charset="0"/>
              </a:rPr>
              <a:t> район к</a:t>
            </a:r>
            <a:r>
              <a:rPr lang="tt-RU" sz="1800" b="1" dirty="0" smtClean="0">
                <a:solidFill>
                  <a:srgbClr val="002060"/>
                </a:solidFill>
                <a:latin typeface="Times New Roman" pitchFamily="18" charset="0"/>
                <a:cs typeface="Times New Roman" pitchFamily="18" charset="0"/>
              </a:rPr>
              <a:t>ү</a:t>
            </a:r>
            <a:r>
              <a:rPr lang="ru-RU" sz="1800" b="1" dirty="0" smtClean="0">
                <a:solidFill>
                  <a:srgbClr val="002060"/>
                </a:solidFill>
                <a:latin typeface="Times New Roman" pitchFamily="18" charset="0"/>
                <a:cs typeface="Times New Roman" pitchFamily="18" charset="0"/>
              </a:rPr>
              <a:t>л</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менд</a:t>
            </a:r>
            <a:r>
              <a:rPr lang="tt-RU" sz="1800" b="1" dirty="0" smtClean="0">
                <a:solidFill>
                  <a:srgbClr val="002060"/>
                </a:solidFill>
                <a:latin typeface="Times New Roman" pitchFamily="18" charset="0"/>
                <a:cs typeface="Times New Roman" pitchFamily="18" charset="0"/>
              </a:rPr>
              <a:t>ә ү</a:t>
            </a:r>
            <a:r>
              <a:rPr lang="ru-RU" sz="1800" b="1" dirty="0" err="1" smtClean="0">
                <a:solidFill>
                  <a:srgbClr val="002060"/>
                </a:solidFill>
                <a:latin typeface="Times New Roman" pitchFamily="18" charset="0"/>
                <a:cs typeface="Times New Roman" pitchFamily="18" charset="0"/>
              </a:rPr>
              <a:t>тк</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релг</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a:t>
            </a:r>
            <a:r>
              <a:rPr lang="ru-RU" sz="1800" b="1" dirty="0" smtClean="0">
                <a:solidFill>
                  <a:srgbClr val="002060"/>
                </a:solidFill>
                <a:latin typeface="Times New Roman" pitchFamily="18" charset="0"/>
                <a:cs typeface="Times New Roman" pitchFamily="18" charset="0"/>
              </a:rPr>
              <a:t> «Т</a:t>
            </a:r>
            <a:r>
              <a:rPr lang="tt-RU" sz="1800" b="1" dirty="0" smtClean="0">
                <a:solidFill>
                  <a:srgbClr val="002060"/>
                </a:solidFill>
                <a:latin typeface="Times New Roman" pitchFamily="18" charset="0"/>
                <a:cs typeface="Times New Roman" pitchFamily="18" charset="0"/>
              </a:rPr>
              <a:t>ө</a:t>
            </a:r>
            <a:r>
              <a:rPr lang="ru-RU" sz="1800" b="1" dirty="0" err="1" smtClean="0">
                <a:solidFill>
                  <a:srgbClr val="002060"/>
                </a:solidFill>
                <a:latin typeface="Times New Roman" pitchFamily="18" charset="0"/>
                <a:cs typeface="Times New Roman" pitchFamily="18" charset="0"/>
              </a:rPr>
              <a:t>п</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й</a:t>
            </a:r>
            <a:r>
              <a:rPr lang="tt-RU" sz="1800" b="1" dirty="0" smtClean="0">
                <a:solidFill>
                  <a:srgbClr val="002060"/>
                </a:solidFill>
                <a:latin typeface="Times New Roman" pitchFamily="18" charset="0"/>
                <a:cs typeface="Times New Roman" pitchFamily="18" charset="0"/>
              </a:rPr>
              <a:t>о</a:t>
            </a:r>
            <a:r>
              <a:rPr lang="ru-RU" sz="1800" b="1" dirty="0" err="1" smtClean="0">
                <a:solidFill>
                  <a:srgbClr val="002060"/>
                </a:solidFill>
                <a:latin typeface="Times New Roman" pitchFamily="18" charset="0"/>
                <a:cs typeface="Times New Roman" pitchFamily="18" charset="0"/>
              </a:rPr>
              <a:t>рт</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килене</a:t>
            </a:r>
            <a:r>
              <a:rPr lang="ru-RU" sz="1800" b="1" dirty="0" smtClean="0">
                <a:solidFill>
                  <a:srgbClr val="002060"/>
                </a:solidFill>
                <a:latin typeface="Times New Roman" pitchFamily="18" charset="0"/>
                <a:cs typeface="Times New Roman" pitchFamily="18" charset="0"/>
              </a:rPr>
              <a:t>» б</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йгесенд</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д</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кер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шен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гаил</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се </a:t>
            </a:r>
            <a:r>
              <a:rPr lang="ru-RU" sz="1800" b="1" dirty="0" err="1" smtClean="0">
                <a:solidFill>
                  <a:srgbClr val="002060"/>
                </a:solidFill>
                <a:latin typeface="Times New Roman" pitchFamily="18" charset="0"/>
                <a:cs typeface="Times New Roman" pitchFamily="18" charset="0"/>
              </a:rPr>
              <a:t>булып</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катнаштык</a:t>
            </a:r>
            <a:r>
              <a:rPr lang="ru-RU" sz="1800" b="1" dirty="0" smtClean="0">
                <a:solidFill>
                  <a:srgbClr val="002060"/>
                </a:solidFill>
                <a:latin typeface="Times New Roman" pitchFamily="18" charset="0"/>
                <a:cs typeface="Times New Roman" pitchFamily="18" charset="0"/>
              </a:rPr>
              <a:t>. Мин </a:t>
            </a:r>
            <a:r>
              <a:rPr lang="ru-RU" sz="1800" b="1" dirty="0" err="1" smtClean="0">
                <a:solidFill>
                  <a:srgbClr val="002060"/>
                </a:solidFill>
                <a:latin typeface="Times New Roman" pitchFamily="18" charset="0"/>
                <a:cs typeface="Times New Roman" pitchFamily="18" charset="0"/>
              </a:rPr>
              <a:t>кер</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шен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кызы</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булуым</a:t>
            </a:r>
            <a:r>
              <a:rPr lang="ru-RU" sz="1800" b="1" dirty="0" smtClean="0">
                <a:solidFill>
                  <a:srgbClr val="002060"/>
                </a:solidFill>
                <a:latin typeface="Times New Roman" pitchFamily="18" charset="0"/>
                <a:cs typeface="Times New Roman" pitchFamily="18" charset="0"/>
              </a:rPr>
              <a:t> бел</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бик</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горурланам</a:t>
            </a:r>
            <a:r>
              <a:rPr lang="ru-RU" sz="1800" b="1" dirty="0" smtClean="0">
                <a:solidFill>
                  <a:srgbClr val="002060"/>
                </a:solidFill>
                <a:latin typeface="Times New Roman" pitchFamily="18" charset="0"/>
                <a:cs typeface="Times New Roman" pitchFamily="18" charset="0"/>
              </a:rPr>
              <a:t>.</a:t>
            </a:r>
          </a:p>
          <a:p>
            <a:pPr algn="just"/>
            <a:endParaRPr lang="tt-RU" sz="2000" dirty="0" smtClean="0"/>
          </a:p>
          <a:p>
            <a:pPr algn="just">
              <a:buNone/>
            </a:pPr>
            <a:endParaRPr lang="tt-RU" sz="2000" dirty="0" smtClean="0"/>
          </a:p>
          <a:p>
            <a:pPr algn="just">
              <a:buNone/>
            </a:pPr>
            <a:endParaRPr lang="ru-RU" sz="2000" dirty="0"/>
          </a:p>
        </p:txBody>
      </p:sp>
      <p:pic>
        <p:nvPicPr>
          <p:cNvPr id="7" name="Picture 2"/>
          <p:cNvPicPr>
            <a:picLocks noChangeAspect="1" noChangeArrowheads="1"/>
          </p:cNvPicPr>
          <p:nvPr/>
        </p:nvPicPr>
        <p:blipFill>
          <a:blip r:embed="rId2" cstate="print"/>
          <a:srcRect/>
          <a:stretch>
            <a:fillRect/>
          </a:stretch>
        </p:blipFill>
        <p:spPr bwMode="auto">
          <a:xfrm>
            <a:off x="714348" y="3881442"/>
            <a:ext cx="2000264" cy="2667018"/>
          </a:xfrm>
          <a:prstGeom prst="rect">
            <a:avLst/>
          </a:prstGeom>
          <a:ln>
            <a:noFill/>
          </a:ln>
          <a:effectLst>
            <a:softEdge rad="112500"/>
          </a:effectLst>
        </p:spPr>
      </p:pic>
      <p:pic>
        <p:nvPicPr>
          <p:cNvPr id="8" name="Picture 2" descr="F:\Керэшеннэр\IMG-20190227-WA0023.jpg"/>
          <p:cNvPicPr>
            <a:picLocks noChangeAspect="1" noChangeArrowheads="1"/>
          </p:cNvPicPr>
          <p:nvPr/>
        </p:nvPicPr>
        <p:blipFill>
          <a:blip r:embed="rId3"/>
          <a:srcRect/>
          <a:stretch>
            <a:fillRect/>
          </a:stretch>
        </p:blipFill>
        <p:spPr bwMode="auto">
          <a:xfrm>
            <a:off x="2928926" y="3929066"/>
            <a:ext cx="3517374" cy="2638032"/>
          </a:xfrm>
          <a:prstGeom prst="rect">
            <a:avLst/>
          </a:prstGeom>
          <a:ln>
            <a:noFill/>
          </a:ln>
          <a:effectLst>
            <a:softEdge rad="112500"/>
          </a:effectLst>
        </p:spPr>
      </p:pic>
      <p:pic>
        <p:nvPicPr>
          <p:cNvPr id="9" name="Picture 3" descr="F:\Керэшеннэр\IMG-20190227-WA0009.jpg"/>
          <p:cNvPicPr>
            <a:picLocks noChangeAspect="1" noChangeArrowheads="1"/>
          </p:cNvPicPr>
          <p:nvPr/>
        </p:nvPicPr>
        <p:blipFill>
          <a:blip r:embed="rId4" cstate="print"/>
          <a:srcRect/>
          <a:stretch>
            <a:fillRect/>
          </a:stretch>
        </p:blipFill>
        <p:spPr bwMode="auto">
          <a:xfrm>
            <a:off x="6786578" y="3929066"/>
            <a:ext cx="1951434" cy="260191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a:bodyPr>
          <a:lstStyle/>
          <a:p>
            <a:r>
              <a:rPr lang="tt-RU" sz="3600" b="1" dirty="0" smtClean="0">
                <a:solidFill>
                  <a:srgbClr val="FF0000"/>
                </a:solidFill>
                <a:latin typeface="Times New Roman" pitchFamily="18" charset="0"/>
                <a:cs typeface="Times New Roman" pitchFamily="18" charset="0"/>
              </a:rPr>
              <a:t>Нардуган</a:t>
            </a:r>
            <a:endParaRPr lang="ru-RU" sz="3600" b="1" dirty="0">
              <a:solidFill>
                <a:srgbClr val="FF0000"/>
              </a:solidFill>
              <a:latin typeface="Times New Roman" pitchFamily="18" charset="0"/>
              <a:cs typeface="Times New Roman" pitchFamily="18" charset="0"/>
            </a:endParaRPr>
          </a:p>
        </p:txBody>
      </p:sp>
      <p:sp>
        <p:nvSpPr>
          <p:cNvPr id="6" name="Содержимое 5"/>
          <p:cNvSpPr>
            <a:spLocks noGrp="1"/>
          </p:cNvSpPr>
          <p:nvPr>
            <p:ph idx="1"/>
          </p:nvPr>
        </p:nvSpPr>
        <p:spPr>
          <a:xfrm>
            <a:off x="285720" y="714356"/>
            <a:ext cx="8501122" cy="5929354"/>
          </a:xfrm>
        </p:spPr>
        <p:txBody>
          <a:bodyPr>
            <a:noAutofit/>
          </a:bodyPr>
          <a:lstStyle/>
          <a:p>
            <a:pPr>
              <a:buNone/>
            </a:pPr>
            <a:r>
              <a:rPr lang="ru-RU" sz="1800" b="1" dirty="0" err="1" smtClean="0">
                <a:solidFill>
                  <a:srgbClr val="002060"/>
                </a:solidFill>
                <a:latin typeface="Times New Roman" pitchFamily="18" charset="0"/>
                <a:cs typeface="Times New Roman" pitchFamily="18" charset="0"/>
              </a:rPr>
              <a:t>Нардуган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Нардуган</a:t>
            </a:r>
            <a:r>
              <a:rPr lang="ru-RU" sz="1800" b="1" dirty="0" smtClean="0">
                <a:solidFill>
                  <a:srgbClr val="002060"/>
                </a:solidFill>
                <a:latin typeface="Times New Roman" pitchFamily="18" charset="0"/>
                <a:cs typeface="Times New Roman" pitchFamily="18" charset="0"/>
              </a:rPr>
              <a:t>,</a:t>
            </a:r>
          </a:p>
          <a:p>
            <a:pPr>
              <a:buNone/>
            </a:pPr>
            <a:r>
              <a:rPr lang="ru-RU" sz="1800" b="1" dirty="0" err="1" smtClean="0">
                <a:solidFill>
                  <a:srgbClr val="002060"/>
                </a:solidFill>
                <a:latin typeface="Times New Roman" pitchFamily="18" charset="0"/>
                <a:cs typeface="Times New Roman" pitchFamily="18" charset="0"/>
              </a:rPr>
              <a:t>Нардуган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ху</a:t>
            </a:r>
            <a:r>
              <a:rPr lang="tt-RU" sz="1800" b="1" dirty="0" smtClean="0">
                <a:solidFill>
                  <a:srgbClr val="002060"/>
                </a:solidFill>
                <a:latin typeface="Times New Roman" pitchFamily="18" charset="0"/>
                <a:cs typeface="Times New Roman" pitchFamily="18" charset="0"/>
              </a:rPr>
              <a:t>җ</a:t>
            </a:r>
            <a:r>
              <a:rPr lang="ru-RU" sz="1800" b="1" dirty="0" err="1" smtClean="0">
                <a:solidFill>
                  <a:srgbClr val="002060"/>
                </a:solidFill>
                <a:latin typeface="Times New Roman" pitchFamily="18" charset="0"/>
                <a:cs typeface="Times New Roman" pitchFamily="18" charset="0"/>
              </a:rPr>
              <a:t>алар</a:t>
            </a:r>
            <a:r>
              <a:rPr lang="ru-RU" sz="1800" b="1" dirty="0" smtClean="0">
                <a:solidFill>
                  <a:srgbClr val="002060"/>
                </a:solidFill>
                <a:latin typeface="Times New Roman" pitchFamily="18" charset="0"/>
                <a:cs typeface="Times New Roman" pitchFamily="18" charset="0"/>
              </a:rPr>
              <a:t>,</a:t>
            </a:r>
          </a:p>
          <a:p>
            <a:pPr>
              <a:buNone/>
            </a:pPr>
            <a:r>
              <a:rPr lang="ru-RU" sz="1800" b="1" dirty="0" smtClean="0">
                <a:solidFill>
                  <a:srgbClr val="002060"/>
                </a:solidFill>
                <a:latin typeface="Times New Roman" pitchFamily="18" charset="0"/>
                <a:cs typeface="Times New Roman" pitchFamily="18" charset="0"/>
              </a:rPr>
              <a:t>Котлы, м</a:t>
            </a:r>
            <a:r>
              <a:rPr lang="tt-RU" sz="1800" b="1" dirty="0" smtClean="0">
                <a:solidFill>
                  <a:srgbClr val="002060"/>
                </a:solidFill>
                <a:latin typeface="Times New Roman" pitchFamily="18" charset="0"/>
                <a:cs typeface="Times New Roman" pitchFamily="18" charset="0"/>
              </a:rPr>
              <a:t>ө</a:t>
            </a:r>
            <a:r>
              <a:rPr lang="ru-RU" sz="1800" b="1" dirty="0" smtClean="0">
                <a:solidFill>
                  <a:srgbClr val="002060"/>
                </a:solidFill>
                <a:latin typeface="Times New Roman" pitchFamily="18" charset="0"/>
                <a:cs typeface="Times New Roman" pitchFamily="18" charset="0"/>
              </a:rPr>
              <a:t>барак </a:t>
            </a:r>
            <a:r>
              <a:rPr lang="ru-RU" sz="1800" b="1" dirty="0" err="1" smtClean="0">
                <a:solidFill>
                  <a:srgbClr val="002060"/>
                </a:solidFill>
                <a:latin typeface="Times New Roman" pitchFamily="18" charset="0"/>
                <a:cs typeface="Times New Roman" pitchFamily="18" charset="0"/>
              </a:rPr>
              <a:t>булсын</a:t>
            </a:r>
            <a:r>
              <a:rPr lang="ru-RU" sz="1800" b="1" dirty="0" smtClean="0">
                <a:solidFill>
                  <a:srgbClr val="002060"/>
                </a:solidFill>
                <a:latin typeface="Times New Roman" pitchFamily="18" charset="0"/>
                <a:cs typeface="Times New Roman" pitchFamily="18" charset="0"/>
              </a:rPr>
              <a:t>,</a:t>
            </a:r>
          </a:p>
          <a:p>
            <a:pPr>
              <a:buNone/>
            </a:pPr>
            <a:r>
              <a:rPr lang="ru-RU" sz="1800" b="1" dirty="0" err="1" smtClean="0">
                <a:solidFill>
                  <a:srgbClr val="002060"/>
                </a:solidFill>
                <a:latin typeface="Times New Roman" pitchFamily="18" charset="0"/>
                <a:cs typeface="Times New Roman" pitchFamily="18" charset="0"/>
              </a:rPr>
              <a:t>Тормыш</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түг</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к </a:t>
            </a:r>
            <a:r>
              <a:rPr lang="ru-RU" sz="1800" b="1" dirty="0" err="1" smtClean="0">
                <a:solidFill>
                  <a:srgbClr val="002060"/>
                </a:solidFill>
                <a:latin typeface="Times New Roman" pitchFamily="18" charset="0"/>
                <a:cs typeface="Times New Roman" pitchFamily="18" charset="0"/>
              </a:rPr>
              <a:t>булсын</a:t>
            </a:r>
            <a:r>
              <a:rPr lang="ru-RU" sz="1800" b="1" dirty="0" smtClean="0">
                <a:solidFill>
                  <a:srgbClr val="002060"/>
                </a:solidFill>
                <a:latin typeface="Times New Roman" pitchFamily="18" charset="0"/>
                <a:cs typeface="Times New Roman" pitchFamily="18" charset="0"/>
              </a:rPr>
              <a:t>,</a:t>
            </a:r>
          </a:p>
          <a:p>
            <a:pPr>
              <a:buNone/>
            </a:pPr>
            <a:r>
              <a:rPr lang="ru-RU" sz="1800" b="1" dirty="0" smtClean="0">
                <a:solidFill>
                  <a:srgbClr val="002060"/>
                </a:solidFill>
                <a:latin typeface="Times New Roman" pitchFamily="18" charset="0"/>
                <a:cs typeface="Times New Roman" pitchFamily="18" charset="0"/>
              </a:rPr>
              <a:t>Мал -</a:t>
            </a:r>
            <a:r>
              <a:rPr lang="ru-RU" sz="1800" b="1" dirty="0" err="1" smtClean="0">
                <a:solidFill>
                  <a:srgbClr val="002060"/>
                </a:solidFill>
                <a:latin typeface="Times New Roman" pitchFamily="18" charset="0"/>
                <a:cs typeface="Times New Roman" pitchFamily="18" charset="0"/>
              </a:rPr>
              <a:t>туарыгыз</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артсын</a:t>
            </a:r>
            <a:r>
              <a:rPr lang="ru-RU" sz="1800" b="1" dirty="0" smtClean="0">
                <a:solidFill>
                  <a:srgbClr val="002060"/>
                </a:solidFill>
                <a:latin typeface="Times New Roman" pitchFamily="18" charset="0"/>
                <a:cs typeface="Times New Roman" pitchFamily="18" charset="0"/>
              </a:rPr>
              <a:t>, </a:t>
            </a:r>
          </a:p>
          <a:p>
            <a:pPr>
              <a:buNone/>
            </a:pPr>
            <a:r>
              <a:rPr lang="ru-RU" sz="1800" b="1" dirty="0" err="1" smtClean="0">
                <a:solidFill>
                  <a:srgbClr val="002060"/>
                </a:solidFill>
                <a:latin typeface="Times New Roman" pitchFamily="18" charset="0"/>
                <a:cs typeface="Times New Roman" pitchFamily="18" charset="0"/>
              </a:rPr>
              <a:t>Игенн</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регез</a:t>
            </a:r>
            <a:r>
              <a:rPr lang="ru-RU" sz="1800" b="1" dirty="0" smtClean="0">
                <a:solidFill>
                  <a:srgbClr val="002060"/>
                </a:solidFill>
                <a:latin typeface="Times New Roman" pitchFamily="18" charset="0"/>
                <a:cs typeface="Times New Roman" pitchFamily="18" charset="0"/>
              </a:rPr>
              <a:t> у</a:t>
            </a:r>
            <a:r>
              <a:rPr lang="tt-RU" sz="1800" b="1" dirty="0" smtClean="0">
                <a:solidFill>
                  <a:srgbClr val="002060"/>
                </a:solidFill>
                <a:latin typeface="Times New Roman" pitchFamily="18" charset="0"/>
                <a:cs typeface="Times New Roman" pitchFamily="18" charset="0"/>
              </a:rPr>
              <a:t>ң</a:t>
            </a:r>
            <a:r>
              <a:rPr lang="ru-RU" sz="1800" b="1" dirty="0" smtClean="0">
                <a:solidFill>
                  <a:srgbClr val="002060"/>
                </a:solidFill>
                <a:latin typeface="Times New Roman" pitchFamily="18" charset="0"/>
                <a:cs typeface="Times New Roman" pitchFamily="18" charset="0"/>
              </a:rPr>
              <a:t>сын, - </a:t>
            </a:r>
            <a:r>
              <a:rPr lang="ru-RU" sz="1800" b="1" dirty="0" err="1" smtClean="0">
                <a:solidFill>
                  <a:srgbClr val="002060"/>
                </a:solidFill>
                <a:latin typeface="Times New Roman" pitchFamily="18" charset="0"/>
                <a:cs typeface="Times New Roman" pitchFamily="18" charset="0"/>
              </a:rPr>
              <a:t>дип</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такмак</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ә</a:t>
            </a:r>
            <a:r>
              <a:rPr lang="ru-RU" sz="1800" b="1" dirty="0" err="1" smtClean="0">
                <a:solidFill>
                  <a:srgbClr val="002060"/>
                </a:solidFill>
                <a:latin typeface="Times New Roman" pitchFamily="18" charset="0"/>
                <a:cs typeface="Times New Roman" pitchFamily="18" charset="0"/>
              </a:rPr>
              <a:t>йт</a:t>
            </a:r>
            <a:r>
              <a:rPr lang="tt-RU" sz="1800" b="1" dirty="0" smtClean="0">
                <a:solidFill>
                  <a:srgbClr val="002060"/>
                </a:solidFill>
                <a:latin typeface="Times New Roman" pitchFamily="18" charset="0"/>
                <a:cs typeface="Times New Roman" pitchFamily="18" charset="0"/>
              </a:rPr>
              <a:t>ә</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торган</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булганнар</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ул</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көнне.</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     </a:t>
            </a:r>
          </a:p>
          <a:p>
            <a:pPr>
              <a:buNone/>
            </a:pPr>
            <a:r>
              <a:rPr lang="tt-RU" sz="1800" b="1" dirty="0" smtClean="0">
                <a:solidFill>
                  <a:srgbClr val="002060"/>
                </a:solidFill>
                <a:latin typeface="Times New Roman" pitchFamily="18" charset="0"/>
                <a:cs typeface="Times New Roman" pitchFamily="18" charset="0"/>
              </a:rPr>
              <a:t>  </a:t>
            </a:r>
          </a:p>
          <a:p>
            <a:pPr algn="just">
              <a:buNone/>
            </a:pPr>
            <a:r>
              <a:rPr lang="tt-RU" sz="1800" b="1" dirty="0" smtClean="0">
                <a:solidFill>
                  <a:srgbClr val="002060"/>
                </a:solidFill>
                <a:latin typeface="Times New Roman" pitchFamily="18" charset="0"/>
                <a:cs typeface="Times New Roman" pitchFamily="18" charset="0"/>
              </a:rPr>
              <a:t>      Нардуган – Раштуадан соң 12 көн дәвамында үткәрелә торган дини күңел ачу бәйрәме. Бәйрәм игеннәрдән мул уңыш алу хакына, шундый өмет белән уздырылган. Бәйрәмдә яшьләр кич утыралар. Нардуганчылар (алар үзләрен танытмас өчен төрле киемнәрдән киенгән кешеләр), өйдән-өйгә йөреп, җыр һәм такмаклар әйтеп, йорт хуҗаларына Яңа елда муллык, иминлек, бәхет телиләр. Нардуган кичәләрендә кызлар аулак өйләрдә йөзек салыш уйнарга яраткан. Уенда катнашканнар йөзекләрен җыеп, аларны су тутырган тирән савытка салалар. Савытның өсте ябып куелган һәм җыр башкарылган. Уенны алып баручы савыттагы йөзекләрне бутаган да берсен тартып чыгарган. Башкарылган җырның эчтәлегенә карап йөзек иясенең алдагы тормышын юрау башланган.   </a:t>
            </a:r>
            <a:endParaRPr lang="ru-RU" sz="1800" b="1" dirty="0" smtClean="0">
              <a:solidFill>
                <a:srgbClr val="002060"/>
              </a:solidFill>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043890" cy="571504"/>
          </a:xfrm>
        </p:spPr>
        <p:txBody>
          <a:bodyPr>
            <a:noAutofit/>
          </a:bodyPr>
          <a:lstStyle/>
          <a:p>
            <a:r>
              <a:rPr lang="ru-RU" sz="3600" b="1" dirty="0" err="1" smtClean="0">
                <a:solidFill>
                  <a:srgbClr val="FF0000"/>
                </a:solidFill>
                <a:latin typeface="Times New Roman" pitchFamily="18" charset="0"/>
                <a:cs typeface="Times New Roman" pitchFamily="18" charset="0"/>
              </a:rPr>
              <a:t>Покрау</a:t>
            </a:r>
            <a:endParaRPr lang="ru-RU" sz="36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0" y="785794"/>
            <a:ext cx="8786842" cy="5929354"/>
          </a:xfrm>
        </p:spPr>
        <p:txBody>
          <a:bodyPr>
            <a:normAutofit fontScale="25000" lnSpcReduction="20000"/>
          </a:bodyPr>
          <a:lstStyle/>
          <a:p>
            <a:pPr algn="just">
              <a:lnSpc>
                <a:spcPct val="120000"/>
              </a:lnSpc>
              <a:buNone/>
            </a:pPr>
            <a:r>
              <a:rPr lang="ru-RU" sz="8000" b="1" dirty="0" smtClean="0">
                <a:solidFill>
                  <a:srgbClr val="002060"/>
                </a:solidFill>
              </a:rPr>
              <a:t>            </a:t>
            </a:r>
            <a:r>
              <a:rPr lang="ru-RU" sz="7200" b="1" dirty="0" err="1" smtClean="0">
                <a:solidFill>
                  <a:srgbClr val="002060"/>
                </a:solidFill>
                <a:latin typeface="Times New Roman" pitchFamily="18" charset="0"/>
                <a:cs typeface="Times New Roman" pitchFamily="18" charset="0"/>
              </a:rPr>
              <a:t>Христианнар</a:t>
            </a:r>
            <a:r>
              <a:rPr lang="ru-RU" sz="7200" b="1" dirty="0" smtClean="0">
                <a:solidFill>
                  <a:srgbClr val="002060"/>
                </a:solidFill>
                <a:latin typeface="Times New Roman" pitchFamily="18" charset="0"/>
                <a:cs typeface="Times New Roman" pitchFamily="18" charset="0"/>
              </a:rPr>
              <a:t> </a:t>
            </a:r>
            <a:r>
              <a:rPr lang="tt-RU" sz="7200" b="1" dirty="0" smtClean="0">
                <a:solidFill>
                  <a:srgbClr val="002060"/>
                </a:solidFill>
                <a:latin typeface="Times New Roman" pitchFamily="18" charset="0"/>
                <a:cs typeface="Times New Roman" pitchFamily="18" charset="0"/>
              </a:rPr>
              <a:t>ө</a:t>
            </a:r>
            <a:r>
              <a:rPr lang="ru-RU" sz="7200" b="1" dirty="0" err="1" smtClean="0">
                <a:solidFill>
                  <a:srgbClr val="002060"/>
                </a:solidFill>
                <a:latin typeface="Times New Roman" pitchFamily="18" charset="0"/>
                <a:cs typeface="Times New Roman" pitchFamily="18" charset="0"/>
              </a:rPr>
              <a:t>чен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Покрау</a:t>
            </a:r>
            <a:r>
              <a:rPr lang="ru-RU" sz="7200" b="1" dirty="0" smtClean="0">
                <a:solidFill>
                  <a:srgbClr val="002060"/>
                </a:solidFill>
                <a:latin typeface="Times New Roman" pitchFamily="18" charset="0"/>
                <a:cs typeface="Times New Roman" pitchFamily="18" charset="0"/>
              </a:rPr>
              <a:t> – и</a:t>
            </a:r>
            <a:r>
              <a:rPr lang="tt-RU" sz="7200" b="1" dirty="0" smtClean="0">
                <a:solidFill>
                  <a:srgbClr val="002060"/>
                </a:solidFill>
                <a:latin typeface="Times New Roman" pitchFamily="18" charset="0"/>
                <a:cs typeface="Times New Roman" pitchFamily="18" charset="0"/>
              </a:rPr>
              <a:t>ң мөһим көзге бәйрәмнәрнең берсе. Ул авыл хуҗалыгы эшләренең тәмамлануы һәм кыш башлану белән бәйле. Покрау </a:t>
            </a:r>
            <a:r>
              <a:rPr lang="tt-RU" sz="7200" b="1" dirty="0" smtClean="0">
                <a:solidFill>
                  <a:srgbClr val="002060"/>
                </a:solidFill>
                <a:latin typeface="Times New Roman" pitchFamily="18" charset="0"/>
                <a:cs typeface="Times New Roman" pitchFamily="18" charset="0"/>
              </a:rPr>
              <a:t>14 нче  октябрьдә </a:t>
            </a:r>
            <a:r>
              <a:rPr lang="tt-RU" sz="7200" b="1" dirty="0" smtClean="0">
                <a:solidFill>
                  <a:srgbClr val="002060"/>
                </a:solidFill>
                <a:latin typeface="Times New Roman" pitchFamily="18" charset="0"/>
                <a:cs typeface="Times New Roman" pitchFamily="18" charset="0"/>
              </a:rPr>
              <a:t>билгеләп үтелә. </a:t>
            </a:r>
            <a:endParaRPr lang="ru-RU" sz="7200" b="1" dirty="0" smtClean="0">
              <a:solidFill>
                <a:srgbClr val="002060"/>
              </a:solidFill>
              <a:latin typeface="Times New Roman" pitchFamily="18" charset="0"/>
              <a:cs typeface="Times New Roman" pitchFamily="18" charset="0"/>
            </a:endParaRPr>
          </a:p>
          <a:p>
            <a:pPr algn="just">
              <a:lnSpc>
                <a:spcPct val="120000"/>
              </a:lnSpc>
              <a:buNone/>
            </a:pPr>
            <a:r>
              <a:rPr lang="tt-RU" sz="7200" b="1" dirty="0" smtClean="0">
                <a:solidFill>
                  <a:srgbClr val="002060"/>
                </a:solidFill>
                <a:latin typeface="Times New Roman" pitchFamily="18" charset="0"/>
                <a:cs typeface="Times New Roman" pitchFamily="18" charset="0"/>
              </a:rPr>
              <a:t>         Җир-Ананы хөрмәтләп, биргән уңышларына рәхмәт укып, корбан китерү, келәү итү бәйрәме булган ул. Элегрәк “уҗым тавыгы” дигән йола да үткәрелгән. Һәр хуҗа, көзен, үзенең уҗым басуына барып, тавык суйган, башын җиргә күмеп калдырган. Һәр өйдә дә бу көнне покрау пирогы пешкән. </a:t>
            </a:r>
            <a:endParaRPr lang="ru-RU" sz="7200" b="1" dirty="0" smtClean="0">
              <a:solidFill>
                <a:srgbClr val="002060"/>
              </a:solidFill>
              <a:latin typeface="Times New Roman" pitchFamily="18" charset="0"/>
              <a:cs typeface="Times New Roman" pitchFamily="18" charset="0"/>
            </a:endParaRPr>
          </a:p>
          <a:p>
            <a:pPr algn="just">
              <a:lnSpc>
                <a:spcPct val="120000"/>
              </a:lnSpc>
              <a:buNone/>
            </a:pPr>
            <a:r>
              <a:rPr lang="tt-RU" sz="7200" b="1" dirty="0" smtClean="0">
                <a:solidFill>
                  <a:srgbClr val="002060"/>
                </a:solidFill>
                <a:latin typeface="Times New Roman" pitchFamily="18" charset="0"/>
                <a:cs typeface="Times New Roman" pitchFamily="18" charset="0"/>
              </a:rPr>
              <a:t>         Покраудан соң халык бераз ял итеп ала, кунакларга йөрешә. Бу вакытта туйлар чоры башлана. 14 </a:t>
            </a:r>
            <a:r>
              <a:rPr lang="tt-RU" sz="7200" b="1" dirty="0" smtClean="0">
                <a:solidFill>
                  <a:srgbClr val="002060"/>
                </a:solidFill>
                <a:latin typeface="Times New Roman" pitchFamily="18" charset="0"/>
                <a:cs typeface="Times New Roman" pitchFamily="18" charset="0"/>
              </a:rPr>
              <a:t>нче октябрь </a:t>
            </a:r>
            <a:r>
              <a:rPr lang="tt-RU" sz="7200" b="1" dirty="0" smtClean="0">
                <a:solidFill>
                  <a:srgbClr val="002060"/>
                </a:solidFill>
                <a:latin typeface="Times New Roman" pitchFamily="18" charset="0"/>
                <a:cs typeface="Times New Roman" pitchFamily="18" charset="0"/>
              </a:rPr>
              <a:t>көнне туй үткәргән парлар иң бәхетлеләрдән санала, чөнки Покрау өйләнешүчеләр юлына ак җәймә түшәүче булып тора. </a:t>
            </a:r>
            <a:endParaRPr lang="ru-RU" sz="7200" b="1" dirty="0" smtClean="0">
              <a:solidFill>
                <a:srgbClr val="002060"/>
              </a:solidFill>
              <a:latin typeface="Times New Roman" pitchFamily="18" charset="0"/>
              <a:cs typeface="Times New Roman" pitchFamily="18" charset="0"/>
            </a:endParaRPr>
          </a:p>
          <a:p>
            <a:pPr algn="just">
              <a:lnSpc>
                <a:spcPct val="120000"/>
              </a:lnSpc>
              <a:buNone/>
            </a:pPr>
            <a:r>
              <a:rPr lang="ru-RU" sz="7200" dirty="0" smtClean="0">
                <a:solidFill>
                  <a:srgbClr val="002060"/>
                </a:solidFill>
                <a:latin typeface="Times New Roman" pitchFamily="18" charset="0"/>
                <a:cs typeface="Times New Roman" pitchFamily="18" charset="0"/>
              </a:rPr>
              <a:t>    </a:t>
            </a:r>
            <a:r>
              <a:rPr lang="tt-RU" sz="7200" dirty="0" smtClean="0">
                <a:solidFill>
                  <a:srgbClr val="002060"/>
                </a:solidFill>
                <a:latin typeface="Times New Roman" pitchFamily="18" charset="0"/>
                <a:cs typeface="Times New Roman" pitchFamily="18" charset="0"/>
              </a:rPr>
              <a:t>     </a:t>
            </a:r>
            <a:r>
              <a:rPr lang="tt-RU" sz="7200" b="1" dirty="0" smtClean="0">
                <a:solidFill>
                  <a:srgbClr val="002060"/>
                </a:solidFill>
                <a:latin typeface="Times New Roman" pitchFamily="18" charset="0"/>
                <a:cs typeface="Times New Roman" pitchFamily="18" charset="0"/>
              </a:rPr>
              <a:t>Покрау көнне кар яуганын да көтәләр. Ул ак җәймә булып җиргә ятарга тиеш. Покрау көненә карап, киләсе кышның нинди булуын билгелиләр. Бу көнне җил көнчыгыштан иссә, салкын кыш киләчәк, дип ышаналар. Ул көнне төшкә кадәр көз булса, төштән соң кыш башлана. Шуңа күрә халыкта “Покрау үтте – кыш җитте” дигән әйтем дә бар. </a:t>
            </a:r>
          </a:p>
          <a:p>
            <a:pPr algn="just">
              <a:lnSpc>
                <a:spcPct val="120000"/>
              </a:lnSpc>
              <a:buNone/>
            </a:pPr>
            <a:endParaRPr lang="tt-RU" sz="7200" b="1" dirty="0" smtClean="0">
              <a:solidFill>
                <a:srgbClr val="002060"/>
              </a:solidFill>
              <a:latin typeface="Times New Roman" pitchFamily="18" charset="0"/>
              <a:cs typeface="Times New Roman" pitchFamily="18" charset="0"/>
            </a:endParaRPr>
          </a:p>
          <a:p>
            <a:pPr algn="r">
              <a:lnSpc>
                <a:spcPct val="120000"/>
              </a:lnSpc>
              <a:buNone/>
            </a:pPr>
            <a:r>
              <a:rPr lang="tt-RU" sz="8000" b="1" dirty="0" smtClean="0">
                <a:solidFill>
                  <a:srgbClr val="002060"/>
                </a:solidFill>
                <a:latin typeface="Times New Roman" pitchFamily="18" charset="0"/>
                <a:cs typeface="Times New Roman" pitchFamily="18" charset="0"/>
              </a:rPr>
              <a:t>   </a:t>
            </a:r>
            <a:r>
              <a:rPr lang="tt-RU" sz="7200" b="1" dirty="0" smtClean="0">
                <a:solidFill>
                  <a:srgbClr val="002060"/>
                </a:solidFill>
                <a:latin typeface="Times New Roman" pitchFamily="18" charset="0"/>
                <a:cs typeface="Times New Roman" pitchFamily="18" charset="0"/>
              </a:rPr>
              <a:t>Әзерләде: Александрова Виктория </a:t>
            </a:r>
            <a:r>
              <a:rPr lang="tt-RU" sz="7200" b="1" dirty="0" smtClean="0">
                <a:solidFill>
                  <a:srgbClr val="002060"/>
                </a:solidFill>
                <a:latin typeface="Times New Roman" pitchFamily="18" charset="0"/>
                <a:cs typeface="Times New Roman" pitchFamily="18" charset="0"/>
              </a:rPr>
              <a:t>Игор</a:t>
            </a:r>
            <a:r>
              <a:rPr lang="ru-RU" sz="7200" b="1" dirty="0" err="1" smtClean="0">
                <a:solidFill>
                  <a:srgbClr val="002060"/>
                </a:solidFill>
                <a:latin typeface="Times New Roman" pitchFamily="18" charset="0"/>
                <a:cs typeface="Times New Roman" pitchFamily="18" charset="0"/>
              </a:rPr>
              <a:t>ь</a:t>
            </a:r>
            <a:r>
              <a:rPr lang="tt-RU" sz="7200" b="1" dirty="0" smtClean="0">
                <a:solidFill>
                  <a:srgbClr val="002060"/>
                </a:solidFill>
                <a:latin typeface="Times New Roman" pitchFamily="18" charset="0"/>
                <a:cs typeface="Times New Roman" pitchFamily="18" charset="0"/>
              </a:rPr>
              <a:t> кызы, </a:t>
            </a:r>
            <a:r>
              <a:rPr lang="tt-RU" sz="7200" b="1" dirty="0" smtClean="0">
                <a:solidFill>
                  <a:srgbClr val="002060"/>
                </a:solidFill>
                <a:latin typeface="Times New Roman" pitchFamily="18" charset="0"/>
                <a:cs typeface="Times New Roman" pitchFamily="18" charset="0"/>
              </a:rPr>
              <a:t>1 нче а сыйныфы укучысы.</a:t>
            </a:r>
            <a:endParaRPr lang="ru-RU" sz="7200" b="1" dirty="0" smtClean="0">
              <a:solidFill>
                <a:srgbClr val="002060"/>
              </a:solidFill>
              <a:latin typeface="Times New Roman" pitchFamily="18" charset="0"/>
              <a:cs typeface="Times New Roman" pitchFamily="18" charset="0"/>
            </a:endParaRPr>
          </a:p>
          <a:p>
            <a:pPr>
              <a:buNone/>
            </a:pPr>
            <a:endParaRPr lang="ru-RU"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a:bodyPr>
          <a:lstStyle/>
          <a:p>
            <a:r>
              <a:rPr lang="ru-RU" sz="3600" b="1" dirty="0" smtClean="0">
                <a:solidFill>
                  <a:srgbClr val="FF0000"/>
                </a:solidFill>
                <a:latin typeface="Times New Roman" pitchFamily="18" charset="0"/>
                <a:cs typeface="Times New Roman" pitchFamily="18" charset="0"/>
              </a:rPr>
              <a:t>Май </a:t>
            </a:r>
            <a:r>
              <a:rPr lang="ru-RU" sz="3600" b="1" dirty="0" err="1" smtClean="0">
                <a:solidFill>
                  <a:srgbClr val="FF0000"/>
                </a:solidFill>
                <a:latin typeface="Times New Roman" pitchFamily="18" charset="0"/>
                <a:cs typeface="Times New Roman" pitchFamily="18" charset="0"/>
              </a:rPr>
              <a:t>чабу</a:t>
            </a:r>
            <a:r>
              <a:rPr lang="ru-RU" sz="3600" b="1" dirty="0" smtClean="0">
                <a:solidFill>
                  <a:srgbClr val="FF0000"/>
                </a:solidFill>
                <a:latin typeface="Times New Roman" pitchFamily="18" charset="0"/>
                <a:cs typeface="Times New Roman" pitchFamily="18" charset="0"/>
              </a:rPr>
              <a:t> (Масленица)</a:t>
            </a:r>
            <a:endParaRPr lang="ru-RU" sz="36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0" y="785794"/>
            <a:ext cx="8858280" cy="5340369"/>
          </a:xfrm>
        </p:spPr>
        <p:txBody>
          <a:bodyPr>
            <a:normAutofit fontScale="25000" lnSpcReduction="20000"/>
          </a:bodyPr>
          <a:lstStyle/>
          <a:p>
            <a:pPr algn="just">
              <a:buNone/>
            </a:pPr>
            <a:r>
              <a:rPr lang="ru-RU" dirty="0" smtClean="0"/>
              <a:t/>
            </a:r>
            <a:br>
              <a:rPr lang="ru-RU" dirty="0" smtClean="0"/>
            </a:b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Кышны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озатып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язны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каршылау</a:t>
            </a:r>
            <a:r>
              <a:rPr lang="ru-RU" sz="7200" b="1" dirty="0" smtClean="0">
                <a:solidFill>
                  <a:srgbClr val="002060"/>
                </a:solidFill>
                <a:latin typeface="Times New Roman" pitchFamily="18" charset="0"/>
                <a:cs typeface="Times New Roman" pitchFamily="18" charset="0"/>
              </a:rPr>
              <a:t> - </a:t>
            </a:r>
            <a:r>
              <a:rPr lang="ru-RU" sz="7200" b="1" dirty="0" err="1" smtClean="0">
                <a:solidFill>
                  <a:srgbClr val="002060"/>
                </a:solidFill>
                <a:latin typeface="Times New Roman" pitchFamily="18" charset="0"/>
                <a:cs typeface="Times New Roman" pitchFamily="18" charset="0"/>
              </a:rPr>
              <a:t>һәр милләтнең үзенчәлекле бер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бәйрәме.</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Мисал</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өчен, керәшеннәр аны</a:t>
            </a:r>
            <a:r>
              <a:rPr lang="ru-RU" sz="7200" b="1" dirty="0" smtClean="0">
                <a:solidFill>
                  <a:srgbClr val="002060"/>
                </a:solidFill>
                <a:latin typeface="Times New Roman" pitchFamily="18" charset="0"/>
                <a:cs typeface="Times New Roman" pitchFamily="18" charset="0"/>
              </a:rPr>
              <a:t> Май </a:t>
            </a:r>
            <a:r>
              <a:rPr lang="ru-RU" sz="7200" b="1" dirty="0" err="1" smtClean="0">
                <a:solidFill>
                  <a:srgbClr val="002060"/>
                </a:solidFill>
                <a:latin typeface="Times New Roman" pitchFamily="18" charset="0"/>
                <a:cs typeface="Times New Roman" pitchFamily="18" charset="0"/>
              </a:rPr>
              <a:t>чабу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дип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атыйлар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Әлеге күркәм йола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җиде көн буена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бәйрәм ителә.</a:t>
            </a:r>
            <a:r>
              <a:rPr lang="ru-RU" sz="7200" b="1" dirty="0" smtClean="0">
                <a:solidFill>
                  <a:srgbClr val="002060"/>
                </a:solidFill>
                <a:latin typeface="Times New Roman" pitchFamily="18" charset="0"/>
                <a:cs typeface="Times New Roman" pitchFamily="18" charset="0"/>
              </a:rPr>
              <a:t> Май </a:t>
            </a:r>
            <a:r>
              <a:rPr lang="ru-RU" sz="7200" b="1" dirty="0" err="1" smtClean="0">
                <a:solidFill>
                  <a:srgbClr val="002060"/>
                </a:solidFill>
                <a:latin typeface="Times New Roman" pitchFamily="18" charset="0"/>
                <a:cs typeface="Times New Roman" pitchFamily="18" charset="0"/>
              </a:rPr>
              <a:t>чабуның төп </a:t>
            </a:r>
            <a:r>
              <a:rPr lang="ru-RU" sz="7200" b="1" dirty="0" smtClean="0">
                <a:solidFill>
                  <a:srgbClr val="002060"/>
                </a:solidFill>
                <a:latin typeface="Times New Roman" pitchFamily="18" charset="0"/>
                <a:cs typeface="Times New Roman" pitchFamily="18" charset="0"/>
              </a:rPr>
              <a:t>атрибуты - </a:t>
            </a:r>
            <a:r>
              <a:rPr lang="ru-RU" sz="7200" b="1" dirty="0" err="1" smtClean="0">
                <a:solidFill>
                  <a:srgbClr val="002060"/>
                </a:solidFill>
                <a:latin typeface="Times New Roman" pitchFamily="18" charset="0"/>
                <a:cs typeface="Times New Roman" pitchFamily="18" charset="0"/>
              </a:rPr>
              <a:t>түгәрәк коймак</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пешерү</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Йола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буенча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кояш</a:t>
            </a:r>
            <a:r>
              <a:rPr lang="ru-RU" sz="7200" b="1" dirty="0" smtClean="0">
                <a:solidFill>
                  <a:srgbClr val="002060"/>
                </a:solidFill>
                <a:latin typeface="Times New Roman" pitchFamily="18" charset="0"/>
                <a:cs typeface="Times New Roman" pitchFamily="18" charset="0"/>
              </a:rPr>
              <a:t> символы </a:t>
            </a:r>
            <a:r>
              <a:rPr lang="ru-RU" sz="7200" b="1" dirty="0" err="1" smtClean="0">
                <a:solidFill>
                  <a:srgbClr val="002060"/>
                </a:solidFill>
                <a:latin typeface="Times New Roman" pitchFamily="18" charset="0"/>
                <a:cs typeface="Times New Roman" pitchFamily="18" charset="0"/>
              </a:rPr>
              <a:t>атна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буена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һәр гаиләдә әзерләнә</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Масленицаның тагын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бер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йоласы</a:t>
            </a:r>
            <a:r>
              <a:rPr lang="ru-RU" sz="7200" b="1" dirty="0" smtClean="0">
                <a:solidFill>
                  <a:srgbClr val="002060"/>
                </a:solidFill>
                <a:latin typeface="Times New Roman" pitchFamily="18" charset="0"/>
                <a:cs typeface="Times New Roman" pitchFamily="18" charset="0"/>
              </a:rPr>
              <a:t> – </a:t>
            </a:r>
            <a:r>
              <a:rPr lang="ru-RU" sz="7200" b="1" dirty="0" err="1" smtClean="0">
                <a:solidFill>
                  <a:srgbClr val="002060"/>
                </a:solidFill>
                <a:latin typeface="Times New Roman" pitchFamily="18" charset="0"/>
                <a:cs typeface="Times New Roman" pitchFamily="18" charset="0"/>
              </a:rPr>
              <a:t>кышны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гәүдәләндергән карачкы</a:t>
            </a:r>
            <a:r>
              <a:rPr lang="ru-RU" sz="7200" b="1" dirty="0" smtClean="0">
                <a:solidFill>
                  <a:srgbClr val="002060"/>
                </a:solidFill>
                <a:latin typeface="Times New Roman" pitchFamily="18" charset="0"/>
                <a:cs typeface="Times New Roman" pitchFamily="18" charset="0"/>
              </a:rPr>
              <a:t> - </a:t>
            </a:r>
            <a:r>
              <a:rPr lang="ru-RU" sz="7200" b="1" dirty="0" err="1" smtClean="0">
                <a:solidFill>
                  <a:srgbClr val="002060"/>
                </a:solidFill>
                <a:latin typeface="Times New Roman" pitchFamily="18" charset="0"/>
                <a:cs typeface="Times New Roman" pitchFamily="18" charset="0"/>
              </a:rPr>
              <a:t>курчакны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яндыру</a:t>
            </a:r>
            <a:r>
              <a:rPr lang="ru-RU" sz="7200" b="1" dirty="0" smtClean="0">
                <a:solidFill>
                  <a:srgbClr val="002060"/>
                </a:solidFill>
                <a:latin typeface="Times New Roman" pitchFamily="18" charset="0"/>
                <a:cs typeface="Times New Roman" pitchFamily="18" charset="0"/>
              </a:rPr>
              <a:t>. </a:t>
            </a:r>
          </a:p>
          <a:p>
            <a:pPr algn="just">
              <a:buNone/>
            </a:pPr>
            <a:r>
              <a:rPr lang="tt-RU" sz="7200" b="1" dirty="0" smtClean="0">
                <a:solidFill>
                  <a:srgbClr val="002060"/>
                </a:solidFill>
                <a:latin typeface="Times New Roman" pitchFamily="18" charset="0"/>
                <a:cs typeface="Times New Roman" pitchFamily="18" charset="0"/>
              </a:rPr>
              <a:t>         Безнең Биктәш авылында әлегә карачкы яндыру оештырылмый, әмма әниләребез тәмле итеп коймагын пешерәләр. Шулай итеп бу бәйрәмне билгеләп үтәләр.</a:t>
            </a:r>
            <a:endParaRPr lang="ru-RU" sz="7200" b="1" dirty="0" smtClean="0">
              <a:solidFill>
                <a:srgbClr val="002060"/>
              </a:solidFill>
              <a:latin typeface="Times New Roman" pitchFamily="18" charset="0"/>
              <a:cs typeface="Times New Roman" pitchFamily="18" charset="0"/>
            </a:endParaRPr>
          </a:p>
          <a:p>
            <a:pPr algn="ctr">
              <a:buNone/>
            </a:pPr>
            <a:r>
              <a:rPr lang="ru-RU" sz="14400" b="1" dirty="0" err="1" smtClean="0">
                <a:solidFill>
                  <a:srgbClr val="FF0000"/>
                </a:solidFill>
                <a:latin typeface="Times New Roman" pitchFamily="18" charset="0"/>
                <a:cs typeface="Times New Roman" pitchFamily="18" charset="0"/>
              </a:rPr>
              <a:t>Бәрмәнчек</a:t>
            </a:r>
            <a:endParaRPr lang="ru-RU" sz="14400" b="1" dirty="0" smtClean="0">
              <a:solidFill>
                <a:srgbClr val="FF0000"/>
              </a:solidFill>
              <a:latin typeface="Times New Roman" pitchFamily="18" charset="0"/>
              <a:cs typeface="Times New Roman" pitchFamily="18" charset="0"/>
            </a:endParaRPr>
          </a:p>
          <a:p>
            <a:pPr algn="just">
              <a:buNone/>
            </a:pPr>
            <a:r>
              <a:rPr lang="ru-RU" dirty="0" smtClean="0"/>
              <a:t/>
            </a:r>
            <a:br>
              <a:rPr lang="ru-RU" dirty="0" smtClean="0"/>
            </a:br>
            <a:r>
              <a:rPr lang="ru-RU" dirty="0" smtClean="0"/>
              <a:t>            </a:t>
            </a:r>
            <a:r>
              <a:rPr lang="ru-RU" dirty="0" smtClean="0"/>
              <a:t>     </a:t>
            </a:r>
            <a:r>
              <a:rPr lang="ru-RU" sz="7200" b="1" dirty="0" err="1" smtClean="0">
                <a:solidFill>
                  <a:srgbClr val="002060"/>
                </a:solidFill>
                <a:latin typeface="Times New Roman" pitchFamily="18" charset="0"/>
                <a:cs typeface="Times New Roman" pitchFamily="18" charset="0"/>
              </a:rPr>
              <a:t>Бәрмәнчекне </a:t>
            </a:r>
            <a:r>
              <a:rPr lang="ru-RU" sz="7200" b="1" dirty="0" smtClean="0">
                <a:solidFill>
                  <a:srgbClr val="002060"/>
                </a:solidFill>
                <a:latin typeface="Times New Roman" pitchFamily="18" charset="0"/>
                <a:cs typeface="Times New Roman" pitchFamily="18" charset="0"/>
              </a:rPr>
              <a:t>Олы </a:t>
            </a:r>
            <a:r>
              <a:rPr lang="ru-RU" sz="7200" b="1" dirty="0" err="1" smtClean="0">
                <a:solidFill>
                  <a:srgbClr val="002060"/>
                </a:solidFill>
                <a:latin typeface="Times New Roman" pitchFamily="18" charset="0"/>
                <a:cs typeface="Times New Roman" pitchFamily="18" charset="0"/>
              </a:rPr>
              <a:t>көнгә бер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атна</a:t>
            </a:r>
            <a:r>
              <a:rPr lang="ru-RU" sz="7200" b="1" dirty="0" smtClean="0">
                <a:solidFill>
                  <a:srgbClr val="002060"/>
                </a:solidFill>
                <a:latin typeface="Times New Roman" pitchFamily="18" charset="0"/>
                <a:cs typeface="Times New Roman" pitchFamily="18" charset="0"/>
              </a:rPr>
              <a:t> кала </a:t>
            </a:r>
            <a:r>
              <a:rPr lang="ru-RU" sz="7200" b="1" dirty="0" err="1" smtClean="0">
                <a:solidFill>
                  <a:srgbClr val="002060"/>
                </a:solidFill>
                <a:latin typeface="Times New Roman" pitchFamily="18" charset="0"/>
                <a:cs typeface="Times New Roman" pitchFamily="18" charset="0"/>
              </a:rPr>
              <a:t>якшәмбегә билгелиләр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Әлеге йола-гадәтнең асылы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бик</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гади</a:t>
            </a:r>
            <a:r>
              <a:rPr lang="ru-RU" sz="7200" b="1" dirty="0" smtClean="0">
                <a:solidFill>
                  <a:srgbClr val="002060"/>
                </a:solidFill>
                <a:latin typeface="Times New Roman" pitchFamily="18" charset="0"/>
                <a:cs typeface="Times New Roman" pitchFamily="18" charset="0"/>
              </a:rPr>
              <a:t>: бары тик </a:t>
            </a:r>
            <a:r>
              <a:rPr lang="ru-RU" sz="7200" b="1" dirty="0" err="1" smtClean="0">
                <a:solidFill>
                  <a:srgbClr val="002060"/>
                </a:solidFill>
                <a:latin typeface="Times New Roman" pitchFamily="18" charset="0"/>
                <a:cs typeface="Times New Roman" pitchFamily="18" charset="0"/>
              </a:rPr>
              <a:t>бөре кабарткан</a:t>
            </a:r>
            <a:r>
              <a:rPr lang="ru-RU" sz="7200" b="1" dirty="0" smtClean="0">
                <a:solidFill>
                  <a:srgbClr val="002060"/>
                </a:solidFill>
                <a:latin typeface="Times New Roman" pitchFamily="18" charset="0"/>
                <a:cs typeface="Times New Roman" pitchFamily="18" charset="0"/>
              </a:rPr>
              <a:t> тал </a:t>
            </a:r>
            <a:r>
              <a:rPr lang="ru-RU" sz="7200" b="1" dirty="0" err="1" smtClean="0">
                <a:solidFill>
                  <a:srgbClr val="002060"/>
                </a:solidFill>
                <a:latin typeface="Times New Roman" pitchFamily="18" charset="0"/>
                <a:cs typeface="Times New Roman" pitchFamily="18" charset="0"/>
              </a:rPr>
              <a:t>ботакларын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җыеп алып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кайтырга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кирәк</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Бәрмәнчек </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чын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мәгънәсендә, бүгенге көннәргә борынгыдан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килеп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җиткән бәйрәм.</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бер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яктан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караганда</a:t>
            </a:r>
            <a:r>
              <a:rPr lang="ru-RU" sz="7200" b="1" dirty="0" smtClean="0">
                <a:solidFill>
                  <a:srgbClr val="002060"/>
                </a:solidFill>
                <a:latin typeface="Times New Roman" pitchFamily="18" charset="0"/>
                <a:cs typeface="Times New Roman" pitchFamily="18" charset="0"/>
              </a:rPr>
              <a:t>, христиан дине </a:t>
            </a:r>
            <a:r>
              <a:rPr lang="ru-RU" sz="7200" b="1" dirty="0" err="1" smtClean="0">
                <a:solidFill>
                  <a:srgbClr val="002060"/>
                </a:solidFill>
                <a:latin typeface="Times New Roman" pitchFamily="18" charset="0"/>
                <a:cs typeface="Times New Roman" pitchFamily="18" charset="0"/>
              </a:rPr>
              <a:t>бәйрәме итеп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тә карап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булмый</a:t>
            </a:r>
            <a:r>
              <a:rPr lang="ru-RU" sz="7200" b="1" dirty="0" smtClean="0">
                <a:solidFill>
                  <a:srgbClr val="002060"/>
                </a:solidFill>
                <a:latin typeface="Times New Roman" pitchFamily="18" charset="0"/>
                <a:cs typeface="Times New Roman" pitchFamily="18" charset="0"/>
              </a:rPr>
              <a:t>. Тал </a:t>
            </a:r>
            <a:r>
              <a:rPr lang="ru-RU" sz="7200" b="1" dirty="0" err="1" smtClean="0">
                <a:solidFill>
                  <a:srgbClr val="002060"/>
                </a:solidFill>
                <a:latin typeface="Times New Roman" pitchFamily="18" charset="0"/>
                <a:cs typeface="Times New Roman" pitchFamily="18" charset="0"/>
              </a:rPr>
              <a:t>ботакларын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күп очракта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им-том</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иткәндә кулланалар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Мәсәлән, безнең авылда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песи</a:t>
            </a:r>
            <a:r>
              <a:rPr lang="ru-RU" sz="7200" b="1" dirty="0" smtClean="0">
                <a:solidFill>
                  <a:srgbClr val="002060"/>
                </a:solidFill>
                <a:latin typeface="Times New Roman" pitchFamily="18" charset="0"/>
                <a:cs typeface="Times New Roman" pitchFamily="18" charset="0"/>
              </a:rPr>
              <a:t> талы </a:t>
            </a:r>
            <a:r>
              <a:rPr lang="ru-RU" sz="7200" b="1" dirty="0" err="1" smtClean="0">
                <a:solidFill>
                  <a:srgbClr val="002060"/>
                </a:solidFill>
                <a:latin typeface="Times New Roman" pitchFamily="18" charset="0"/>
                <a:cs typeface="Times New Roman" pitchFamily="18" charset="0"/>
              </a:rPr>
              <a:t>белән балаларны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авыру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кешеләрне суккалап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алу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гадәте </a:t>
            </a:r>
            <a:r>
              <a:rPr lang="ru-RU" sz="7200" b="1" dirty="0" smtClean="0">
                <a:solidFill>
                  <a:srgbClr val="002060"/>
                </a:solidFill>
                <a:latin typeface="Times New Roman" pitchFamily="18" charset="0"/>
                <a:cs typeface="Times New Roman" pitchFamily="18" charset="0"/>
              </a:rPr>
              <a:t>бар. </a:t>
            </a:r>
            <a:r>
              <a:rPr lang="ru-RU" sz="7200" b="1" dirty="0" err="1" smtClean="0">
                <a:solidFill>
                  <a:srgbClr val="002060"/>
                </a:solidFill>
                <a:latin typeface="Times New Roman" pitchFamily="18" charset="0"/>
                <a:cs typeface="Times New Roman" pitchFamily="18" charset="0"/>
              </a:rPr>
              <a:t>Бу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ысул</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элек-электән чирләрдән арындыру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ысулы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булып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саналган</a:t>
            </a:r>
            <a:r>
              <a:rPr lang="ru-RU" sz="7200" b="1" dirty="0" smtClean="0">
                <a:solidFill>
                  <a:srgbClr val="002060"/>
                </a:solidFill>
                <a:latin typeface="Times New Roman" pitchFamily="18" charset="0"/>
                <a:cs typeface="Times New Roman" pitchFamily="18" charset="0"/>
              </a:rPr>
              <a:t>. </a:t>
            </a:r>
            <a:endParaRPr lang="ru-RU" sz="7200" b="1" dirty="0" smtClean="0">
              <a:solidFill>
                <a:srgbClr val="002060"/>
              </a:solidFill>
              <a:latin typeface="Times New Roman" pitchFamily="18" charset="0"/>
              <a:cs typeface="Times New Roman" pitchFamily="18" charset="0"/>
            </a:endParaRPr>
          </a:p>
          <a:p>
            <a:pPr algn="just">
              <a:buNone/>
            </a:pPr>
            <a:r>
              <a:rPr lang="ru-RU" sz="7200" b="1" dirty="0" smtClean="0">
                <a:solidFill>
                  <a:srgbClr val="002060"/>
                </a:solidFill>
                <a:latin typeface="Times New Roman" pitchFamily="18" charset="0"/>
                <a:cs typeface="Times New Roman" pitchFamily="18" charset="0"/>
              </a:rPr>
              <a:t> </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Гадәттә</a:t>
            </a:r>
            <a:r>
              <a:rPr lang="ru-RU" sz="7200" b="1" dirty="0" err="1" smtClean="0">
                <a:solidFill>
                  <a:srgbClr val="002060"/>
                </a:solidFill>
                <a:latin typeface="Times New Roman" pitchFamily="18" charset="0"/>
                <a:cs typeface="Times New Roman" pitchFamily="18" charset="0"/>
              </a:rPr>
              <a:t>, </a:t>
            </a:r>
            <a:r>
              <a:rPr lang="ru-RU" sz="7200" b="1" dirty="0" smtClean="0">
                <a:solidFill>
                  <a:srgbClr val="002060"/>
                </a:solidFill>
                <a:latin typeface="Times New Roman" pitchFamily="18" charset="0"/>
                <a:cs typeface="Times New Roman" pitchFamily="18" charset="0"/>
              </a:rPr>
              <a:t>тал </a:t>
            </a:r>
            <a:r>
              <a:rPr lang="ru-RU" sz="7200" b="1" dirty="0" err="1" smtClean="0">
                <a:solidFill>
                  <a:srgbClr val="002060"/>
                </a:solidFill>
                <a:latin typeface="Times New Roman" pitchFamily="18" charset="0"/>
                <a:cs typeface="Times New Roman" pitchFamily="18" charset="0"/>
              </a:rPr>
              <a:t>ботаклары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абзар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өй почмакларына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кадап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куела</a:t>
            </a:r>
            <a:r>
              <a:rPr lang="ru-RU" sz="7200" b="1" dirty="0" smtClean="0">
                <a:solidFill>
                  <a:srgbClr val="002060"/>
                </a:solidFill>
                <a:latin typeface="Times New Roman" pitchFamily="18" charset="0"/>
                <a:cs typeface="Times New Roman" pitchFamily="18" charset="0"/>
              </a:rPr>
              <a:t>. Яз </a:t>
            </a:r>
            <a:r>
              <a:rPr lang="ru-RU" sz="7200" b="1" dirty="0" err="1" smtClean="0">
                <a:solidFill>
                  <a:srgbClr val="002060"/>
                </a:solidFill>
                <a:latin typeface="Times New Roman" pitchFamily="18" charset="0"/>
                <a:cs typeface="Times New Roman" pitchFamily="18" charset="0"/>
              </a:rPr>
              <a:t>көне малны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беренче</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тапкыр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көтүгә чыгарганда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бәрмәнчектә сындырып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алынган</a:t>
            </a:r>
            <a:r>
              <a:rPr lang="ru-RU" sz="7200" b="1" dirty="0" smtClean="0">
                <a:solidFill>
                  <a:srgbClr val="002060"/>
                </a:solidFill>
                <a:latin typeface="Times New Roman" pitchFamily="18" charset="0"/>
                <a:cs typeface="Times New Roman" pitchFamily="18" charset="0"/>
              </a:rPr>
              <a:t> тал </a:t>
            </a:r>
            <a:r>
              <a:rPr lang="ru-RU" sz="7200" b="1" dirty="0" err="1" smtClean="0">
                <a:solidFill>
                  <a:srgbClr val="002060"/>
                </a:solidFill>
                <a:latin typeface="Times New Roman" pitchFamily="18" charset="0"/>
                <a:cs typeface="Times New Roman" pitchFamily="18" charset="0"/>
              </a:rPr>
              <a:t>ботагы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белән куалар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Бу</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гадәт әле хәзер дә сакланып</a:t>
            </a:r>
            <a:r>
              <a:rPr lang="ru-RU" sz="7200" b="1" dirty="0" smtClean="0">
                <a:solidFill>
                  <a:srgbClr val="002060"/>
                </a:solidFill>
                <a:latin typeface="Times New Roman" pitchFamily="18" charset="0"/>
                <a:cs typeface="Times New Roman" pitchFamily="18" charset="0"/>
              </a:rPr>
              <a:t> калган. </a:t>
            </a:r>
            <a:r>
              <a:rPr lang="ru-RU" sz="7200" b="1" dirty="0" err="1" smtClean="0">
                <a:solidFill>
                  <a:srgbClr val="002060"/>
                </a:solidFill>
                <a:latin typeface="Times New Roman" pitchFamily="18" charset="0"/>
                <a:cs typeface="Times New Roman" pitchFamily="18" charset="0"/>
              </a:rPr>
              <a:t>Шулай</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эшләсәң, </a:t>
            </a:r>
            <a:r>
              <a:rPr lang="ru-RU" sz="7200" b="1" dirty="0" smtClean="0">
                <a:solidFill>
                  <a:srgbClr val="002060"/>
                </a:solidFill>
                <a:latin typeface="Times New Roman" pitchFamily="18" charset="0"/>
                <a:cs typeface="Times New Roman" pitchFamily="18" charset="0"/>
              </a:rPr>
              <a:t>мал </a:t>
            </a:r>
            <a:r>
              <a:rPr lang="ru-RU" sz="7200" b="1" dirty="0" err="1" smtClean="0">
                <a:solidFill>
                  <a:srgbClr val="002060"/>
                </a:solidFill>
                <a:latin typeface="Times New Roman" pitchFamily="18" charset="0"/>
                <a:cs typeface="Times New Roman" pitchFamily="18" charset="0"/>
              </a:rPr>
              <a:t>исән-сау йөри</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имеш</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Көтү куган</a:t>
            </a:r>
            <a:r>
              <a:rPr lang="ru-RU" sz="7200" b="1" dirty="0" smtClean="0">
                <a:solidFill>
                  <a:srgbClr val="002060"/>
                </a:solidFill>
                <a:latin typeface="Times New Roman" pitchFamily="18" charset="0"/>
                <a:cs typeface="Times New Roman" pitchFamily="18" charset="0"/>
              </a:rPr>
              <a:t> тал </a:t>
            </a:r>
            <a:r>
              <a:rPr lang="ru-RU" sz="7200" b="1" dirty="0" err="1" smtClean="0">
                <a:solidFill>
                  <a:srgbClr val="002060"/>
                </a:solidFill>
                <a:latin typeface="Times New Roman" pitchFamily="18" charset="0"/>
                <a:cs typeface="Times New Roman" pitchFamily="18" charset="0"/>
              </a:rPr>
              <a:t>ботагын</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урамда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ташлап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калдырырга</a:t>
            </a:r>
            <a:r>
              <a:rPr lang="ru-RU" sz="7200" b="1" dirty="0" smtClean="0">
                <a:solidFill>
                  <a:srgbClr val="002060"/>
                </a:solidFill>
                <a:latin typeface="Times New Roman" pitchFamily="18" charset="0"/>
                <a:cs typeface="Times New Roman" pitchFamily="18" charset="0"/>
              </a:rPr>
              <a:t> ярамый. </a:t>
            </a:r>
            <a:r>
              <a:rPr lang="ru-RU" sz="7200" b="1" dirty="0" err="1" smtClean="0">
                <a:solidFill>
                  <a:srgbClr val="002060"/>
                </a:solidFill>
                <a:latin typeface="Times New Roman" pitchFamily="18" charset="0"/>
                <a:cs typeface="Times New Roman" pitchFamily="18" charset="0"/>
              </a:rPr>
              <a:t>Аны</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өйгә алып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кайтып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яңадан абзар</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почмагына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кыстырып</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куярга</a:t>
            </a:r>
            <a:r>
              <a:rPr lang="ru-RU" sz="7200" b="1" dirty="0" smtClean="0">
                <a:solidFill>
                  <a:srgbClr val="002060"/>
                </a:solidFill>
                <a:latin typeface="Times New Roman" pitchFamily="18" charset="0"/>
                <a:cs typeface="Times New Roman" pitchFamily="18" charset="0"/>
              </a:rPr>
              <a:t> </a:t>
            </a:r>
            <a:r>
              <a:rPr lang="ru-RU" sz="7200" b="1" dirty="0" err="1" smtClean="0">
                <a:solidFill>
                  <a:srgbClr val="002060"/>
                </a:solidFill>
                <a:latin typeface="Times New Roman" pitchFamily="18" charset="0"/>
                <a:cs typeface="Times New Roman" pitchFamily="18" charset="0"/>
              </a:rPr>
              <a:t>киңәш ителә</a:t>
            </a:r>
            <a:r>
              <a:rPr lang="ru-RU" sz="7200" b="1" dirty="0" err="1" smtClean="0">
                <a:solidFill>
                  <a:srgbClr val="002060"/>
                </a:solidFill>
                <a:latin typeface="Times New Roman" pitchFamily="18" charset="0"/>
                <a:cs typeface="Times New Roman" pitchFamily="18" charset="0"/>
              </a:rPr>
              <a:t>.</a:t>
            </a:r>
            <a:endParaRPr lang="ru-RU" sz="7200" dirty="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err="1" smtClean="0">
                <a:solidFill>
                  <a:srgbClr val="FF0000"/>
                </a:solidFill>
                <a:latin typeface="Times New Roman" pitchFamily="18" charset="0"/>
                <a:cs typeface="Times New Roman" pitchFamily="18" charset="0"/>
              </a:rPr>
              <a:t>Үлеләр мунчасы</a:t>
            </a:r>
            <a:r>
              <a:rPr lang="ru-RU" sz="3600" b="1" dirty="0" smtClean="0">
                <a:solidFill>
                  <a:srgbClr val="FF0000"/>
                </a:solidFill>
                <a:latin typeface="Times New Roman" pitchFamily="18" charset="0"/>
                <a:cs typeface="Times New Roman" pitchFamily="18" charset="0"/>
              </a:rPr>
              <a:t> ягу</a:t>
            </a:r>
            <a:endParaRPr lang="ru-RU" sz="36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57158" y="1214422"/>
            <a:ext cx="8001056" cy="4911741"/>
          </a:xfrm>
        </p:spPr>
        <p:txBody>
          <a:bodyPr>
            <a:normAutofit/>
          </a:bodyPr>
          <a:lstStyle/>
          <a:p>
            <a:pPr algn="just">
              <a:buNone/>
            </a:pPr>
            <a:r>
              <a:rPr lang="ru-RU" dirty="0" smtClean="0"/>
              <a:t/>
            </a:r>
            <a:br>
              <a:rPr lang="ru-RU" dirty="0" smtClean="0"/>
            </a:br>
            <a:r>
              <a:rPr lang="ru-RU" sz="2000" b="1" dirty="0" smtClean="0">
                <a:solidFill>
                  <a:srgbClr val="002060"/>
                </a:solidFill>
                <a:latin typeface="Times New Roman" pitchFamily="18" charset="0"/>
                <a:cs typeface="Times New Roman" pitchFamily="18" charset="0"/>
              </a:rPr>
              <a:t>Олы </a:t>
            </a:r>
            <a:r>
              <a:rPr lang="ru-RU" sz="2000" b="1" dirty="0" err="1" smtClean="0">
                <a:solidFill>
                  <a:srgbClr val="002060"/>
                </a:solidFill>
                <a:latin typeface="Times New Roman" pitchFamily="18" charset="0"/>
                <a:cs typeface="Times New Roman" pitchFamily="18" charset="0"/>
              </a:rPr>
              <a:t>көнгә бер</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атна</a:t>
            </a:r>
            <a:r>
              <a:rPr lang="ru-RU" sz="2000" b="1" dirty="0" smtClean="0">
                <a:solidFill>
                  <a:srgbClr val="002060"/>
                </a:solidFill>
                <a:latin typeface="Times New Roman" pitchFamily="18" charset="0"/>
                <a:cs typeface="Times New Roman" pitchFamily="18" charset="0"/>
              </a:rPr>
              <a:t> кала </a:t>
            </a:r>
            <a:r>
              <a:rPr lang="ru-RU" sz="2000" b="1" dirty="0" err="1" smtClean="0">
                <a:solidFill>
                  <a:srgbClr val="002060"/>
                </a:solidFill>
                <a:latin typeface="Times New Roman" pitchFamily="18" charset="0"/>
                <a:cs typeface="Times New Roman" pitchFamily="18" charset="0"/>
              </a:rPr>
              <a:t>берничә бәйрәм булып</a:t>
            </a:r>
            <a:r>
              <a:rPr lang="ru-RU" sz="2000" b="1" dirty="0" smtClean="0">
                <a:solidFill>
                  <a:srgbClr val="002060"/>
                </a:solidFill>
                <a:latin typeface="Times New Roman" pitchFamily="18" charset="0"/>
                <a:cs typeface="Times New Roman" pitchFamily="18" charset="0"/>
              </a:rPr>
              <a:t> уза </a:t>
            </a:r>
            <a:r>
              <a:rPr lang="ru-RU" sz="2000" b="1" dirty="0" err="1" smtClean="0">
                <a:solidFill>
                  <a:srgbClr val="002060"/>
                </a:solidFill>
                <a:latin typeface="Times New Roman" pitchFamily="18" charset="0"/>
                <a:cs typeface="Times New Roman" pitchFamily="18" charset="0"/>
              </a:rPr>
              <a:t>әле</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Керәшеннәргә генә хас</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булган</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шундый</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йолаларның </a:t>
            </a:r>
            <a:r>
              <a:rPr lang="ru-RU" sz="2000" b="1" dirty="0" smtClean="0">
                <a:solidFill>
                  <a:srgbClr val="002060"/>
                </a:solidFill>
                <a:latin typeface="Times New Roman" pitchFamily="18" charset="0"/>
                <a:cs typeface="Times New Roman" pitchFamily="18" charset="0"/>
              </a:rPr>
              <a:t>берсе – </a:t>
            </a:r>
            <a:r>
              <a:rPr lang="ru-RU" sz="2000" b="1" dirty="0" err="1" smtClean="0">
                <a:solidFill>
                  <a:srgbClr val="002060"/>
                </a:solidFill>
                <a:latin typeface="Times New Roman" pitchFamily="18" charset="0"/>
                <a:cs typeface="Times New Roman" pitchFamily="18" charset="0"/>
              </a:rPr>
              <a:t>Үлеләр мунчасы</a:t>
            </a:r>
            <a:r>
              <a:rPr lang="ru-RU" sz="2000" b="1" dirty="0" smtClean="0">
                <a:solidFill>
                  <a:srgbClr val="002060"/>
                </a:solidFill>
                <a:latin typeface="Times New Roman" pitchFamily="18" charset="0"/>
                <a:cs typeface="Times New Roman" pitchFamily="18" charset="0"/>
              </a:rPr>
              <a:t> ягу. </a:t>
            </a:r>
            <a:r>
              <a:rPr lang="ru-RU" sz="2000" b="1" dirty="0" err="1" smtClean="0">
                <a:solidFill>
                  <a:srgbClr val="002060"/>
                </a:solidFill>
                <a:latin typeface="Times New Roman" pitchFamily="18" charset="0"/>
                <a:cs typeface="Times New Roman" pitchFamily="18" charset="0"/>
              </a:rPr>
              <a:t>Шул</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ук</a:t>
            </a:r>
            <a:r>
              <a:rPr lang="ru-RU" sz="2000" b="1" dirty="0" smtClean="0">
                <a:solidFill>
                  <a:srgbClr val="002060"/>
                </a:solidFill>
                <a:latin typeface="Times New Roman" pitchFamily="18" charset="0"/>
                <a:cs typeface="Times New Roman" pitchFamily="18" charset="0"/>
              </a:rPr>
              <a:t> христиан </a:t>
            </a:r>
            <a:r>
              <a:rPr lang="ru-RU" sz="2000" b="1" dirty="0" err="1" smtClean="0">
                <a:solidFill>
                  <a:srgbClr val="002060"/>
                </a:solidFill>
                <a:latin typeface="Times New Roman" pitchFamily="18" charset="0"/>
                <a:cs typeface="Times New Roman" pitchFamily="18" charset="0"/>
              </a:rPr>
              <a:t>динен</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тотучы</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урысларда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әлеге күренеш күзәтелми</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Ул</a:t>
            </a:r>
            <a:r>
              <a:rPr lang="ru-RU" sz="2000" b="1" dirty="0" smtClean="0">
                <a:solidFill>
                  <a:srgbClr val="002060"/>
                </a:solidFill>
                <a:latin typeface="Times New Roman" pitchFamily="18" charset="0"/>
                <a:cs typeface="Times New Roman" pitchFamily="18" charset="0"/>
              </a:rPr>
              <a:t> Олы </a:t>
            </a:r>
            <a:r>
              <a:rPr lang="ru-RU" sz="2000" b="1" dirty="0" err="1" smtClean="0">
                <a:solidFill>
                  <a:srgbClr val="002060"/>
                </a:solidFill>
                <a:latin typeface="Times New Roman" pitchFamily="18" charset="0"/>
                <a:cs typeface="Times New Roman" pitchFamily="18" charset="0"/>
              </a:rPr>
              <a:t>көнгә өч көн </a:t>
            </a:r>
            <a:r>
              <a:rPr lang="ru-RU" sz="2000" b="1" dirty="0" smtClean="0">
                <a:solidFill>
                  <a:srgbClr val="002060"/>
                </a:solidFill>
                <a:latin typeface="Times New Roman" pitchFamily="18" charset="0"/>
                <a:cs typeface="Times New Roman" pitchFamily="18" charset="0"/>
              </a:rPr>
              <a:t>кала – </a:t>
            </a:r>
            <a:r>
              <a:rPr lang="ru-RU" sz="2000" b="1" dirty="0" err="1" smtClean="0">
                <a:solidFill>
                  <a:srgbClr val="002060"/>
                </a:solidFill>
                <a:latin typeface="Times New Roman" pitchFamily="18" charset="0"/>
                <a:cs typeface="Times New Roman" pitchFamily="18" charset="0"/>
              </a:rPr>
              <a:t>сишәмбедә башкарыла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Халык</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сөйләве буенча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үлгәннәр хөрмәтенә ягылган</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мунчага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мәрхүмнәр үзләре дә кайта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имеш</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Шуңа күрә ул</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көнне төнгә каршы</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мунчага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барырга</a:t>
            </a:r>
            <a:r>
              <a:rPr lang="ru-RU" sz="2000" b="1" dirty="0" smtClean="0">
                <a:solidFill>
                  <a:srgbClr val="002060"/>
                </a:solidFill>
                <a:latin typeface="Times New Roman" pitchFamily="18" charset="0"/>
                <a:cs typeface="Times New Roman" pitchFamily="18" charset="0"/>
              </a:rPr>
              <a:t> ярамый. </a:t>
            </a:r>
            <a:r>
              <a:rPr lang="ru-RU" sz="2000" b="1" dirty="0" err="1" smtClean="0">
                <a:solidFill>
                  <a:srgbClr val="002060"/>
                </a:solidFill>
                <a:latin typeface="Times New Roman" pitchFamily="18" charset="0"/>
                <a:cs typeface="Times New Roman" pitchFamily="18" charset="0"/>
              </a:rPr>
              <a:t>Үлгәннәрнең мунчада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булган</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чакларына</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очравың </a:t>
            </a:r>
            <a:r>
              <a:rPr lang="ru-RU" sz="2000" b="1" dirty="0" smtClean="0">
                <a:solidFill>
                  <a:srgbClr val="002060"/>
                </a:solidFill>
                <a:latin typeface="Times New Roman" pitchFamily="18" charset="0"/>
                <a:cs typeface="Times New Roman" pitchFamily="18" charset="0"/>
              </a:rPr>
              <a:t>бар, </a:t>
            </a:r>
            <a:r>
              <a:rPr lang="ru-RU" sz="2000" b="1" dirty="0" err="1" smtClean="0">
                <a:solidFill>
                  <a:srgbClr val="002060"/>
                </a:solidFill>
                <a:latin typeface="Times New Roman" pitchFamily="18" charset="0"/>
                <a:cs typeface="Times New Roman" pitchFamily="18" charset="0"/>
              </a:rPr>
              <a:t>дип</a:t>
            </a:r>
            <a:r>
              <a:rPr lang="ru-RU" sz="2000" b="1" dirty="0" smtClean="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сөйлиләр.</a:t>
            </a:r>
            <a:endParaRPr lang="ru-RU" sz="2000" b="1" dirty="0" smtClean="0">
              <a:solidFill>
                <a:srgbClr val="002060"/>
              </a:solidFill>
              <a:latin typeface="Times New Roman" pitchFamily="18" charset="0"/>
              <a:cs typeface="Times New Roman" pitchFamily="18" charset="0"/>
            </a:endParaRPr>
          </a:p>
          <a:p>
            <a:pPr algn="just">
              <a:buNone/>
            </a:pPr>
            <a:endParaRPr lang="ru-RU" sz="2000" b="1" dirty="0" smtClean="0">
              <a:solidFill>
                <a:srgbClr val="002060"/>
              </a:solidFill>
              <a:latin typeface="Times New Roman" pitchFamily="18" charset="0"/>
              <a:cs typeface="Times New Roman" pitchFamily="18" charset="0"/>
            </a:endParaRPr>
          </a:p>
          <a:p>
            <a:pPr algn="r">
              <a:buNone/>
            </a:pPr>
            <a:r>
              <a:rPr lang="tt-RU" sz="1800" b="1" dirty="0" smtClean="0">
                <a:solidFill>
                  <a:srgbClr val="002060"/>
                </a:solidFill>
                <a:latin typeface="Times New Roman" pitchFamily="18" charset="0"/>
                <a:cs typeface="Times New Roman" pitchFamily="18" charset="0"/>
              </a:rPr>
              <a:t>Әзерләде: Иванов Илдан Радим улы, 1 нче а сыйныфы  </a:t>
            </a:r>
            <a:r>
              <a:rPr lang="tt-RU" sz="1800" b="1" dirty="0" smtClean="0">
                <a:solidFill>
                  <a:srgbClr val="002060"/>
                </a:solidFill>
                <a:latin typeface="Times New Roman" pitchFamily="18" charset="0"/>
                <a:cs typeface="Times New Roman" pitchFamily="18" charset="0"/>
              </a:rPr>
              <a:t>укучысы.</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endParaRPr lang="ru-RU" sz="20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500066"/>
          </a:xfrm>
        </p:spPr>
        <p:txBody>
          <a:bodyPr>
            <a:normAutofit fontScale="90000"/>
          </a:bodyPr>
          <a:lstStyle/>
          <a:p>
            <a:r>
              <a:rPr lang="tt-RU" sz="4000" b="1" dirty="0" smtClean="0">
                <a:solidFill>
                  <a:srgbClr val="FF0000"/>
                </a:solidFill>
                <a:latin typeface="Times New Roman" pitchFamily="18" charset="0"/>
                <a:cs typeface="Times New Roman" pitchFamily="18" charset="0"/>
              </a:rPr>
              <a:t>Олы көн - Пасха бәйрәме</a:t>
            </a:r>
            <a:endParaRPr lang="ru-RU" sz="40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0" y="714356"/>
            <a:ext cx="8929718" cy="5857916"/>
          </a:xfrm>
        </p:spPr>
        <p:txBody>
          <a:bodyPr>
            <a:normAutofit fontScale="92500"/>
          </a:bodyPr>
          <a:lstStyle/>
          <a:p>
            <a:pPr algn="just">
              <a:buNone/>
            </a:pPr>
            <a:r>
              <a:rPr lang="ru-RU" sz="1800" dirty="0" smtClean="0">
                <a:solidFill>
                  <a:srgbClr val="002060"/>
                </a:solidFill>
              </a:rPr>
              <a:t>         </a:t>
            </a:r>
            <a:r>
              <a:rPr lang="ru-RU" sz="1800" dirty="0" smtClean="0">
                <a:solidFill>
                  <a:srgbClr val="002060"/>
                </a:solidFill>
              </a:rPr>
              <a:t>     </a:t>
            </a:r>
            <a:r>
              <a:rPr lang="tt-RU" sz="1800" b="1" dirty="0" smtClean="0">
                <a:solidFill>
                  <a:srgbClr val="002060"/>
                </a:solidFill>
                <a:latin typeface="Times New Roman" pitchFamily="18" charset="0"/>
                <a:cs typeface="Times New Roman" pitchFamily="18" charset="0"/>
              </a:rPr>
              <a:t>Һәр </a:t>
            </a:r>
            <a:r>
              <a:rPr lang="tt-RU" sz="1800" b="1" dirty="0" smtClean="0">
                <a:solidFill>
                  <a:srgbClr val="002060"/>
                </a:solidFill>
                <a:latin typeface="Times New Roman" pitchFamily="18" charset="0"/>
                <a:cs typeface="Times New Roman" pitchFamily="18" charset="0"/>
              </a:rPr>
              <a:t>елны  иң  зурлап  әзерләнеп  бәйрәм  ителгәне </a:t>
            </a:r>
            <a:r>
              <a:rPr lang="tt-RU" sz="1800" b="1" dirty="0" smtClean="0">
                <a:solidFill>
                  <a:srgbClr val="002060"/>
                </a:solidFill>
                <a:latin typeface="Times New Roman" pitchFamily="18" charset="0"/>
                <a:cs typeface="Times New Roman" pitchFamily="18" charset="0"/>
              </a:rPr>
              <a:t> Пасха </a:t>
            </a:r>
            <a:r>
              <a:rPr lang="tt-RU" sz="1800" b="1" dirty="0" smtClean="0">
                <a:solidFill>
                  <a:srgbClr val="002060"/>
                </a:solidFill>
                <a:latin typeface="Times New Roman" pitchFamily="18" charset="0"/>
                <a:cs typeface="Times New Roman" pitchFamily="18" charset="0"/>
              </a:rPr>
              <a:t>– Олы көн. Олы көнгә  бер атна кала  өйдәге  һәр кеше  өйне   тазарту, юу,  бәйрәмгә  әзерләнү  белән  мәшгуль. Атна кич   күп  итеп,  Олы көнне кергән  һәр кешегә  җитәрлек  итеп   йомырка   кызарталар. Гадәттә,  суган кабыгы белән,  шулай ук   башка  төсләргә  дә  маналар, хәзер әзер рәсемнәр-наклейкалар ябыштыралар.  Атна  кич    мунча да ягалар.   Бала-чага да  бу  көнне  олы  бәйрәм итеп  көтеп  торган.  Алар  өчен дә махсус    яңа  киемнәр теккәннәр,  һич  югында    яңа  чабата    яки тула   оек  хәстәрләгәннәр.   Әниләре   йомырка  җыю   өчен    махсус  капчыклар   тегеп  биргән. Еш кына  ул  капчыклар    суккан кызыл   башлы   сөлге  очларыннан  тегелгән. Һәзерге вакытта балалар матур-матур нык тоткалы пакетлар яисә сумкалар  белән җыялар.</a:t>
            </a:r>
            <a:endParaRPr lang="ru-RU" sz="1800" b="1" dirty="0" smtClean="0">
              <a:solidFill>
                <a:srgbClr val="002060"/>
              </a:solidFill>
              <a:latin typeface="Times New Roman" pitchFamily="18" charset="0"/>
              <a:cs typeface="Times New Roman" pitchFamily="18" charset="0"/>
            </a:endParaRPr>
          </a:p>
          <a:p>
            <a:pPr algn="just">
              <a:buNone/>
            </a:pPr>
            <a:r>
              <a:rPr lang="tt-RU" sz="1800" b="1" dirty="0" smtClean="0">
                <a:solidFill>
                  <a:srgbClr val="002060"/>
                </a:solidFill>
                <a:latin typeface="Times New Roman" pitchFamily="18" charset="0"/>
                <a:cs typeface="Times New Roman" pitchFamily="18" charset="0"/>
              </a:rPr>
              <a:t>          Бәйрәм итү төнлә яки иртән чиркәүдә гыйбадәт кылу белән башлана. </a:t>
            </a:r>
            <a:r>
              <a:rPr lang="tt-RU" sz="1800" b="1" dirty="0" smtClean="0">
                <a:solidFill>
                  <a:srgbClr val="002060"/>
                </a:solidFill>
                <a:latin typeface="Times New Roman" pitchFamily="18" charset="0"/>
                <a:cs typeface="Times New Roman" pitchFamily="18" charset="0"/>
              </a:rPr>
              <a:t>Гаиләләрдә, </a:t>
            </a:r>
            <a:r>
              <a:rPr lang="tt-RU" sz="1800" b="1" dirty="0" smtClean="0">
                <a:solidFill>
                  <a:srgbClr val="002060"/>
                </a:solidFill>
                <a:latin typeface="Times New Roman" pitchFamily="18" charset="0"/>
                <a:cs typeface="Times New Roman" pitchFamily="18" charset="0"/>
              </a:rPr>
              <a:t>посттан соң (христиан дине буенча сөтле һәм итле аш ашамый тору</a:t>
            </a:r>
            <a:r>
              <a:rPr lang="tt-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мул ризыклы табын әзерләнә. Гореф-гадәт буенча бәйрәм куличы һәм буялган күкәйләр изгеләндерелә. Элек бәйрәм көнне   өстәл    мул  итеп  көйләнә, шәм  ягалар. Беренче   булып кергән  кешене   эскәмиягә  яки  бусагага  ук куелган  мендәргә   утырталар да: “...аягың  җиңел булсын, тавык    чебиләре  күп булсын” дип теләк телиләр. </a:t>
            </a:r>
          </a:p>
          <a:p>
            <a:pPr algn="just">
              <a:buNone/>
            </a:pPr>
            <a:r>
              <a:rPr lang="tt-RU" sz="1800" b="1" dirty="0" smtClean="0">
                <a:solidFill>
                  <a:srgbClr val="002060"/>
                </a:solidFill>
                <a:latin typeface="Times New Roman" pitchFamily="18" charset="0"/>
                <a:cs typeface="Times New Roman" pitchFamily="18" charset="0"/>
              </a:rPr>
              <a:t>          Беренче булып кыз бала </a:t>
            </a:r>
            <a:r>
              <a:rPr lang="tt-RU" sz="1800" b="1" dirty="0" smtClean="0">
                <a:solidFill>
                  <a:srgbClr val="002060"/>
                </a:solidFill>
                <a:latin typeface="Times New Roman" pitchFamily="18" charset="0"/>
                <a:cs typeface="Times New Roman" pitchFamily="18" charset="0"/>
              </a:rPr>
              <a:t>керсә - </a:t>
            </a:r>
            <a:r>
              <a:rPr lang="tt-RU" sz="1800" b="1" dirty="0" smtClean="0">
                <a:solidFill>
                  <a:srgbClr val="002060"/>
                </a:solidFill>
                <a:latin typeface="Times New Roman" pitchFamily="18" charset="0"/>
                <a:cs typeface="Times New Roman" pitchFamily="18" charset="0"/>
              </a:rPr>
              <a:t>тавык күп  булыр, ир бала   килеп </a:t>
            </a:r>
            <a:r>
              <a:rPr lang="tt-RU" sz="1800" b="1" dirty="0" smtClean="0">
                <a:solidFill>
                  <a:srgbClr val="002060"/>
                </a:solidFill>
                <a:latin typeface="Times New Roman" pitchFamily="18" charset="0"/>
                <a:cs typeface="Times New Roman" pitchFamily="18" charset="0"/>
              </a:rPr>
              <a:t>керсә -   </a:t>
            </a:r>
            <a:r>
              <a:rPr lang="tt-RU" sz="1800" b="1" dirty="0" smtClean="0">
                <a:solidFill>
                  <a:srgbClr val="002060"/>
                </a:solidFill>
                <a:latin typeface="Times New Roman" pitchFamily="18" charset="0"/>
                <a:cs typeface="Times New Roman" pitchFamily="18" charset="0"/>
              </a:rPr>
              <a:t>әтәчләр  ишәер  дип тә   уйлаганнар. Әгәр  бала кыбырсынмыйча,  тик кенә  утырса, тавыклар  әйбәт  утырыр, чебине   күп  чыгарыр  дигән  ышану  да  булган. </a:t>
            </a:r>
            <a:r>
              <a:rPr lang="tt-RU" sz="1800" b="1" dirty="0" smtClean="0">
                <a:solidFill>
                  <a:srgbClr val="002060"/>
                </a:solidFill>
                <a:latin typeface="Times New Roman" pitchFamily="18" charset="0"/>
                <a:cs typeface="Times New Roman" pitchFamily="18" charset="0"/>
              </a:rPr>
              <a:t>  Бу  </a:t>
            </a:r>
            <a:r>
              <a:rPr lang="tt-RU" sz="1800" b="1" dirty="0" smtClean="0">
                <a:solidFill>
                  <a:srgbClr val="002060"/>
                </a:solidFill>
                <a:latin typeface="Times New Roman" pitchFamily="18" charset="0"/>
                <a:cs typeface="Times New Roman" pitchFamily="18" charset="0"/>
              </a:rPr>
              <a:t>балага   </a:t>
            </a:r>
            <a:r>
              <a:rPr lang="tt-RU" sz="1800" b="1" dirty="0" smtClean="0">
                <a:solidFill>
                  <a:srgbClr val="002060"/>
                </a:solidFill>
                <a:latin typeface="Times New Roman" pitchFamily="18" charset="0"/>
                <a:cs typeface="Times New Roman" pitchFamily="18" charset="0"/>
              </a:rPr>
              <a:t>йомырканы </a:t>
            </a:r>
            <a:r>
              <a:rPr lang="tt-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күбрәк  биргәннәр, үзен  ныграк  сыйлаганнар. </a:t>
            </a:r>
            <a:endParaRPr lang="ru-RU" sz="1800" b="1" dirty="0" smtClean="0">
              <a:solidFill>
                <a:srgbClr val="002060"/>
              </a:solidFill>
              <a:latin typeface="Times New Roman" pitchFamily="18" charset="0"/>
              <a:cs typeface="Times New Roman" pitchFamily="18" charset="0"/>
            </a:endParaRPr>
          </a:p>
          <a:p>
            <a:pPr>
              <a:buNone/>
            </a:pPr>
            <a:endParaRPr lang="ru-RU" sz="19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
            </a:r>
            <a:br>
              <a:rPr lang="ru-RU" dirty="0" smtClean="0"/>
            </a:br>
            <a:endParaRPr lang="ru-RU" dirty="0"/>
          </a:p>
        </p:txBody>
      </p:sp>
      <p:sp>
        <p:nvSpPr>
          <p:cNvPr id="5" name="Прямоугольник 4"/>
          <p:cNvSpPr/>
          <p:nvPr/>
        </p:nvSpPr>
        <p:spPr>
          <a:xfrm>
            <a:off x="285720" y="357166"/>
            <a:ext cx="8715436" cy="5078313"/>
          </a:xfrm>
          <a:prstGeom prst="rect">
            <a:avLst/>
          </a:prstGeom>
        </p:spPr>
        <p:txBody>
          <a:bodyPr wrap="square">
            <a:spAutoFit/>
          </a:bodyPr>
          <a:lstStyle/>
          <a:p>
            <a:pPr algn="just">
              <a:buNone/>
            </a:pPr>
            <a:r>
              <a:rPr lang="tt-RU" b="1" dirty="0" smtClean="0">
                <a:solidFill>
                  <a:srgbClr val="002060"/>
                </a:solidFill>
                <a:latin typeface="Times New Roman" pitchFamily="18" charset="0"/>
                <a:cs typeface="Times New Roman" pitchFamily="18" charset="0"/>
              </a:rPr>
              <a:t>       Хәзерге вакытта, безнең Биктәш авылының өлкән кешеләре    йортка беренче ир бала керүне  яхшы күрәләр. </a:t>
            </a:r>
          </a:p>
          <a:p>
            <a:pPr algn="just">
              <a:buNone/>
            </a:pPr>
            <a:r>
              <a:rPr lang="tt-RU" b="1" dirty="0" smtClean="0">
                <a:solidFill>
                  <a:srgbClr val="002060"/>
                </a:solidFill>
                <a:latin typeface="Times New Roman" pitchFamily="18" charset="0"/>
                <a:cs typeface="Times New Roman" pitchFamily="18" charset="0"/>
              </a:rPr>
              <a:t>Аңа күчтәнәчнең иң зурын - акча, шоколад, йомырка бирәләр.</a:t>
            </a:r>
            <a:endParaRPr lang="ru-RU" b="1" dirty="0" smtClean="0">
              <a:solidFill>
                <a:srgbClr val="002060"/>
              </a:solidFill>
              <a:latin typeface="Times New Roman" pitchFamily="18" charset="0"/>
              <a:cs typeface="Times New Roman" pitchFamily="18" charset="0"/>
            </a:endParaRPr>
          </a:p>
          <a:p>
            <a:pPr algn="just">
              <a:buNone/>
            </a:pPr>
            <a:r>
              <a:rPr lang="tt-RU" dirty="0" smtClean="0"/>
              <a:t>        </a:t>
            </a:r>
            <a:r>
              <a:rPr lang="tt-RU" b="1" dirty="0" smtClean="0">
                <a:solidFill>
                  <a:srgbClr val="002060"/>
                </a:solidFill>
                <a:latin typeface="Times New Roman" pitchFamily="18" charset="0"/>
                <a:cs typeface="Times New Roman" pitchFamily="18" charset="0"/>
              </a:rPr>
              <a:t>Йомырка  җыю  бик  күңелле  үтә.  Аннары  бала-чага урамга чыгып, җыйган  йомыркаларны  тәгәрәткән, төрле  уеннар  уйнаган.</a:t>
            </a:r>
            <a:endParaRPr lang="ru-RU" b="1" dirty="0" smtClean="0">
              <a:solidFill>
                <a:srgbClr val="002060"/>
              </a:solidFill>
              <a:latin typeface="Times New Roman" pitchFamily="18" charset="0"/>
              <a:cs typeface="Times New Roman" pitchFamily="18" charset="0"/>
            </a:endParaRPr>
          </a:p>
          <a:p>
            <a:pPr algn="just">
              <a:buNone/>
            </a:pPr>
            <a:r>
              <a:rPr lang="tt-RU" b="1" dirty="0" smtClean="0">
                <a:solidFill>
                  <a:srgbClr val="002060"/>
                </a:solidFill>
                <a:latin typeface="Times New Roman" pitchFamily="18" charset="0"/>
                <a:cs typeface="Times New Roman" pitchFamily="18" charset="0"/>
              </a:rPr>
              <a:t>      </a:t>
            </a:r>
            <a:r>
              <a:rPr lang="tt-RU" b="1" dirty="0" smtClean="0">
                <a:solidFill>
                  <a:srgbClr val="002060"/>
                </a:solidFill>
                <a:latin typeface="Times New Roman" pitchFamily="18" charset="0"/>
                <a:cs typeface="Times New Roman" pitchFamily="18" charset="0"/>
              </a:rPr>
              <a:t> </a:t>
            </a:r>
            <a:r>
              <a:rPr lang="tt-RU" b="1" dirty="0" smtClean="0">
                <a:solidFill>
                  <a:srgbClr val="002060"/>
                </a:solidFill>
                <a:latin typeface="Times New Roman" pitchFamily="18" charset="0"/>
                <a:cs typeface="Times New Roman" pitchFamily="18" charset="0"/>
              </a:rPr>
              <a:t>Бала-чаганың  йорттан-йортка  кереп  йомырка   җыеп  йөрүе  -  зур  тәрбияви  әһәмияткә ия  булган. Алар  үзләренең туганнары  һәм    якын  кешеләре белән  очрашканнар, сөйләшкәннәр, аралашканнар.  Бу  вакытта  өлкәннәр балаларны  игътибар   белән  күзәткән:  исәнләшә  беләме, кыюмы, тапкырмы, оялчанмы – гомумән, баланың  үз-үзен тотышына   бәя  биргәнннәр. Икенче яктан исә,  балалар да  өлкәннәрнең  ачыклыгын, кунакчыллыгын, юмартлыгын, түземлелеген  сынаган. </a:t>
            </a:r>
            <a:endParaRPr lang="ru-RU" b="1" dirty="0" smtClean="0">
              <a:solidFill>
                <a:srgbClr val="002060"/>
              </a:solidFill>
              <a:latin typeface="Times New Roman" pitchFamily="18" charset="0"/>
              <a:cs typeface="Times New Roman" pitchFamily="18" charset="0"/>
            </a:endParaRPr>
          </a:p>
          <a:p>
            <a:pPr algn="just">
              <a:buNone/>
            </a:pPr>
            <a:r>
              <a:rPr lang="tt-RU" b="1" dirty="0" smtClean="0">
                <a:solidFill>
                  <a:srgbClr val="002060"/>
                </a:solidFill>
                <a:latin typeface="Times New Roman" pitchFamily="18" charset="0"/>
                <a:cs typeface="Times New Roman" pitchFamily="18" charset="0"/>
              </a:rPr>
              <a:t>      </a:t>
            </a:r>
            <a:r>
              <a:rPr lang="tt-RU" b="1" dirty="0" smtClean="0">
                <a:solidFill>
                  <a:srgbClr val="002060"/>
                </a:solidFill>
                <a:latin typeface="Times New Roman" pitchFamily="18" charset="0"/>
                <a:cs typeface="Times New Roman" pitchFamily="18" charset="0"/>
              </a:rPr>
              <a:t>Бу </a:t>
            </a:r>
            <a:r>
              <a:rPr lang="tt-RU" b="1" dirty="0" smtClean="0">
                <a:solidFill>
                  <a:srgbClr val="002060"/>
                </a:solidFill>
                <a:latin typeface="Times New Roman" pitchFamily="18" charset="0"/>
                <a:cs typeface="Times New Roman" pitchFamily="18" charset="0"/>
              </a:rPr>
              <a:t>көнне кешеләр бер-берсен “Христос воскрес!” (</a:t>
            </a:r>
            <a:r>
              <a:rPr lang="ru-RU" b="1" dirty="0" smtClean="0">
                <a:solidFill>
                  <a:srgbClr val="002060"/>
                </a:solidFill>
                <a:latin typeface="Times New Roman" pitchFamily="18" charset="0"/>
                <a:cs typeface="Times New Roman" pitchFamily="18" charset="0"/>
              </a:rPr>
              <a:t>"Христос </a:t>
            </a:r>
            <a:r>
              <a:rPr lang="ru-RU" b="1" dirty="0" err="1" smtClean="0">
                <a:solidFill>
                  <a:srgbClr val="002060"/>
                </a:solidFill>
                <a:latin typeface="Times New Roman" pitchFamily="18" charset="0"/>
                <a:cs typeface="Times New Roman" pitchFamily="18" charset="0"/>
              </a:rPr>
              <a:t>терелеп</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торган</a:t>
            </a:r>
            <a:r>
              <a:rPr lang="ru-RU" b="1" dirty="0" smtClean="0">
                <a:solidFill>
                  <a:srgbClr val="002060"/>
                </a:solidFill>
                <a:latin typeface="Times New Roman" pitchFamily="18" charset="0"/>
                <a:cs typeface="Times New Roman" pitchFamily="18" charset="0"/>
              </a:rPr>
              <a:t>!"</a:t>
            </a:r>
            <a:r>
              <a:rPr lang="tt-RU" b="1" dirty="0" smtClean="0">
                <a:solidFill>
                  <a:srgbClr val="002060"/>
                </a:solidFill>
                <a:latin typeface="Times New Roman" pitchFamily="18" charset="0"/>
                <a:cs typeface="Times New Roman" pitchFamily="18" charset="0"/>
              </a:rPr>
              <a:t>)  дип  сәламли, аңа   тиешле  җавабын “Чыннан  терелеп  торган”  дип  кайтаралар. Бу хәзер дә шулай. </a:t>
            </a:r>
          </a:p>
          <a:p>
            <a:pPr algn="just">
              <a:buNone/>
            </a:pPr>
            <a:r>
              <a:rPr lang="tt-RU" b="1" dirty="0" smtClean="0">
                <a:solidFill>
                  <a:srgbClr val="002060"/>
                </a:solidFill>
                <a:latin typeface="Times New Roman" pitchFamily="18" charset="0"/>
                <a:cs typeface="Times New Roman" pitchFamily="18" charset="0"/>
              </a:rPr>
              <a:t>      </a:t>
            </a:r>
            <a:r>
              <a:rPr lang="tt-RU" b="1" dirty="0" smtClean="0">
                <a:solidFill>
                  <a:srgbClr val="002060"/>
                </a:solidFill>
                <a:latin typeface="Times New Roman" pitchFamily="18" charset="0"/>
                <a:cs typeface="Times New Roman" pitchFamily="18" charset="0"/>
              </a:rPr>
              <a:t>Быел  </a:t>
            </a:r>
            <a:r>
              <a:rPr lang="tt-RU" b="1" dirty="0" smtClean="0">
                <a:solidFill>
                  <a:srgbClr val="002060"/>
                </a:solidFill>
                <a:latin typeface="Times New Roman" pitchFamily="18" charset="0"/>
                <a:cs typeface="Times New Roman" pitchFamily="18" charset="0"/>
              </a:rPr>
              <a:t>Олы </a:t>
            </a:r>
            <a:r>
              <a:rPr lang="tt-RU" b="1" dirty="0" smtClean="0">
                <a:solidFill>
                  <a:srgbClr val="002060"/>
                </a:solidFill>
                <a:latin typeface="Times New Roman" pitchFamily="18" charset="0"/>
                <a:cs typeface="Times New Roman" pitchFamily="18" charset="0"/>
              </a:rPr>
              <a:t>бәйрәм - 2 </a:t>
            </a:r>
            <a:r>
              <a:rPr lang="tt-RU" b="1" dirty="0" smtClean="0">
                <a:solidFill>
                  <a:srgbClr val="002060"/>
                </a:solidFill>
                <a:latin typeface="Times New Roman" pitchFamily="18" charset="0"/>
                <a:cs typeface="Times New Roman" pitchFamily="18" charset="0"/>
              </a:rPr>
              <a:t>нче майга туры килә. Мин дә йомырка җыярга чыгачакмын. Кунаклар да күп булачак. Мин Пасханы бик көтеп алам.</a:t>
            </a:r>
          </a:p>
          <a:p>
            <a:pPr algn="just">
              <a:buNone/>
            </a:pPr>
            <a:endParaRPr lang="tt-RU" b="1"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357166"/>
            <a:ext cx="8929718" cy="6215106"/>
          </a:xfrm>
        </p:spPr>
        <p:txBody>
          <a:bodyPr>
            <a:normAutofit/>
          </a:bodyPr>
          <a:lstStyle/>
          <a:p>
            <a:pPr algn="just">
              <a:buNone/>
            </a:pPr>
            <a:r>
              <a:rPr lang="tt-RU" sz="1900" dirty="0" smtClean="0"/>
              <a:t>       </a:t>
            </a:r>
            <a:endParaRPr lang="ru-RU" sz="1900" b="1" dirty="0" smtClean="0">
              <a:solidFill>
                <a:srgbClr val="002060"/>
              </a:solidFill>
              <a:latin typeface="Times New Roman" pitchFamily="18" charset="0"/>
              <a:cs typeface="Times New Roman" pitchFamily="18" charset="0"/>
            </a:endParaRPr>
          </a:p>
          <a:p>
            <a:pPr algn="just">
              <a:buNone/>
            </a:pPr>
            <a:r>
              <a:rPr lang="tt-RU" sz="1900" b="1" dirty="0" smtClean="0">
                <a:solidFill>
                  <a:srgbClr val="002060"/>
                </a:solidFill>
                <a:latin typeface="Times New Roman" pitchFamily="18" charset="0"/>
                <a:cs typeface="Times New Roman" pitchFamily="18" charset="0"/>
              </a:rPr>
              <a:t>         </a:t>
            </a:r>
            <a:endParaRPr lang="ru-RU" sz="1900" dirty="0"/>
          </a:p>
        </p:txBody>
      </p:sp>
      <p:pic>
        <p:nvPicPr>
          <p:cNvPr id="4" name="Picture 2"/>
          <p:cNvPicPr>
            <a:picLocks noChangeAspect="1" noChangeArrowheads="1"/>
          </p:cNvPicPr>
          <p:nvPr/>
        </p:nvPicPr>
        <p:blipFill>
          <a:blip r:embed="rId2" cstate="print"/>
          <a:srcRect/>
          <a:stretch>
            <a:fillRect/>
          </a:stretch>
        </p:blipFill>
        <p:spPr bwMode="auto">
          <a:xfrm>
            <a:off x="3000364" y="1000108"/>
            <a:ext cx="3214710" cy="4429156"/>
          </a:xfrm>
          <a:prstGeom prst="rect">
            <a:avLst/>
          </a:prstGeom>
          <a:noFill/>
          <a:ln w="9525">
            <a:noFill/>
            <a:miter lim="800000"/>
            <a:headEnd/>
            <a:tailEnd/>
          </a:ln>
          <a:effectLst/>
        </p:spPr>
      </p:pic>
      <p:sp>
        <p:nvSpPr>
          <p:cNvPr id="5" name="Прямоугольник 4"/>
          <p:cNvSpPr/>
          <p:nvPr/>
        </p:nvSpPr>
        <p:spPr>
          <a:xfrm>
            <a:off x="857224" y="5357826"/>
            <a:ext cx="8001056" cy="646331"/>
          </a:xfrm>
          <a:prstGeom prst="rect">
            <a:avLst/>
          </a:prstGeom>
        </p:spPr>
        <p:txBody>
          <a:bodyPr wrap="square">
            <a:spAutoFit/>
          </a:bodyPr>
          <a:lstStyle/>
          <a:p>
            <a:pPr algn="ctr">
              <a:buNone/>
            </a:pPr>
            <a:endParaRPr lang="tt-RU" b="1" dirty="0" smtClean="0">
              <a:solidFill>
                <a:srgbClr val="002060"/>
              </a:solidFill>
              <a:latin typeface="Times New Roman" pitchFamily="18" charset="0"/>
              <a:cs typeface="Times New Roman" pitchFamily="18" charset="0"/>
            </a:endParaRPr>
          </a:p>
          <a:p>
            <a:pPr algn="ctr">
              <a:buNone/>
            </a:pPr>
            <a:r>
              <a:rPr lang="tt-RU" b="1" dirty="0" smtClean="0">
                <a:solidFill>
                  <a:srgbClr val="002060"/>
                </a:solidFill>
                <a:latin typeface="Times New Roman" pitchFamily="18" charset="0"/>
                <a:cs typeface="Times New Roman" pitchFamily="18" charset="0"/>
              </a:rPr>
              <a:t>Әзерләде:Терент</a:t>
            </a:r>
            <a:r>
              <a:rPr lang="ru-RU" b="1" dirty="0" err="1" smtClean="0">
                <a:solidFill>
                  <a:srgbClr val="002060"/>
                </a:solidFill>
                <a:latin typeface="Times New Roman" pitchFamily="18" charset="0"/>
                <a:cs typeface="Times New Roman" pitchFamily="18" charset="0"/>
              </a:rPr>
              <a:t>ье</a:t>
            </a:r>
            <a:r>
              <a:rPr lang="tt-RU" b="1" dirty="0" smtClean="0">
                <a:solidFill>
                  <a:srgbClr val="002060"/>
                </a:solidFill>
                <a:latin typeface="Times New Roman" pitchFamily="18" charset="0"/>
                <a:cs typeface="Times New Roman" pitchFamily="18" charset="0"/>
              </a:rPr>
              <a:t>в Альмир Алмаз улы, 1 нче а сыйныфы </a:t>
            </a:r>
            <a:r>
              <a:rPr lang="tt-RU" b="1" dirty="0" smtClean="0">
                <a:solidFill>
                  <a:srgbClr val="002060"/>
                </a:solidFill>
                <a:latin typeface="Times New Roman" pitchFamily="18" charset="0"/>
                <a:cs typeface="Times New Roman" pitchFamily="18" charset="0"/>
              </a:rPr>
              <a:t>укучысы.</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tt-RU" sz="3600" b="1" dirty="0" smtClean="0">
                <a:solidFill>
                  <a:srgbClr val="FF0000"/>
                </a:solidFill>
                <a:latin typeface="Times New Roman" pitchFamily="18" charset="0"/>
                <a:cs typeface="Times New Roman" pitchFamily="18" charset="0"/>
              </a:rPr>
              <a:t>Тройсын</a:t>
            </a:r>
            <a:endParaRPr lang="ru-RU" sz="36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0" y="857232"/>
            <a:ext cx="8858280" cy="5268931"/>
          </a:xfrm>
        </p:spPr>
        <p:txBody>
          <a:bodyPr>
            <a:normAutofit fontScale="85000" lnSpcReduction="20000"/>
          </a:bodyPr>
          <a:lstStyle/>
          <a:p>
            <a:pPr algn="just">
              <a:buNone/>
            </a:pPr>
            <a:r>
              <a:rPr lang="ru-RU" b="1" dirty="0" smtClean="0"/>
              <a:t> </a:t>
            </a:r>
            <a:r>
              <a:rPr lang="ru-RU" b="1" dirty="0" smtClean="0"/>
              <a:t>       </a:t>
            </a:r>
            <a:r>
              <a:rPr lang="ru-RU" sz="2100" b="1" dirty="0" err="1" smtClean="0">
                <a:solidFill>
                  <a:schemeClr val="tx2">
                    <a:lumMod val="75000"/>
                  </a:schemeClr>
                </a:solidFill>
                <a:latin typeface="Times New Roman" pitchFamily="18" charset="0"/>
                <a:cs typeface="Times New Roman" pitchFamily="18" charset="0"/>
              </a:rPr>
              <a:t>Халкыбызның </a:t>
            </a:r>
            <a:r>
              <a:rPr lang="ru-RU" sz="2100" b="1" dirty="0" err="1" smtClean="0">
                <a:solidFill>
                  <a:schemeClr val="tx2">
                    <a:lumMod val="75000"/>
                  </a:schemeClr>
                </a:solidFill>
                <a:latin typeface="Times New Roman" pitchFamily="18" charset="0"/>
                <a:cs typeface="Times New Roman" pitchFamily="18" charset="0"/>
              </a:rPr>
              <a:t>икенче</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зур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бәйрәме </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Тройсын</a:t>
            </a:r>
            <a:r>
              <a:rPr lang="ru-RU" sz="2100" b="1" dirty="0" smtClean="0">
                <a:solidFill>
                  <a:schemeClr val="tx2">
                    <a:lumMod val="75000"/>
                  </a:schemeClr>
                </a:solidFill>
                <a:latin typeface="Times New Roman" pitchFamily="18" charset="0"/>
                <a:cs typeface="Times New Roman" pitchFamily="18" charset="0"/>
              </a:rPr>
              <a:t> яки Троица. </a:t>
            </a:r>
            <a:r>
              <a:rPr lang="ru-RU" sz="2100" b="1" dirty="0" err="1" smtClean="0">
                <a:solidFill>
                  <a:schemeClr val="tx2">
                    <a:lumMod val="75000"/>
                  </a:schemeClr>
                </a:solidFill>
                <a:latin typeface="Times New Roman" pitchFamily="18" charset="0"/>
                <a:cs typeface="Times New Roman" pitchFamily="18" charset="0"/>
              </a:rPr>
              <a:t>Пасхадан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соң </a:t>
            </a:r>
            <a:r>
              <a:rPr lang="ru-RU" sz="2100" b="1" dirty="0" smtClean="0">
                <a:solidFill>
                  <a:schemeClr val="tx2">
                    <a:lumMod val="75000"/>
                  </a:schemeClr>
                </a:solidFill>
                <a:latin typeface="Times New Roman" pitchFamily="18" charset="0"/>
                <a:cs typeface="Times New Roman" pitchFamily="18" charset="0"/>
              </a:rPr>
              <a:t>49 </a:t>
            </a:r>
            <a:r>
              <a:rPr lang="ru-RU" sz="2100" b="1" dirty="0" err="1" smtClean="0">
                <a:solidFill>
                  <a:schemeClr val="tx2">
                    <a:lumMod val="75000"/>
                  </a:schemeClr>
                </a:solidFill>
                <a:latin typeface="Times New Roman" pitchFamily="18" charset="0"/>
                <a:cs typeface="Times New Roman" pitchFamily="18" charset="0"/>
              </a:rPr>
              <a:t>көн үткәч була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Халык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телендә 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бәйрәмнең </a:t>
            </a:r>
            <a:r>
              <a:rPr lang="ru-RU" sz="2100" b="1" dirty="0" smtClean="0">
                <a:solidFill>
                  <a:schemeClr val="tx2">
                    <a:lumMod val="75000"/>
                  </a:schemeClr>
                </a:solidFill>
                <a:latin typeface="Times New Roman" pitchFamily="18" charset="0"/>
                <a:cs typeface="Times New Roman" pitchFamily="18" charset="0"/>
              </a:rPr>
              <a:t>”</a:t>
            </a:r>
            <a:r>
              <a:rPr lang="ru-RU" sz="2100" b="1" dirty="0" err="1" smtClean="0">
                <a:solidFill>
                  <a:schemeClr val="tx2">
                    <a:lumMod val="75000"/>
                  </a:schemeClr>
                </a:solidFill>
                <a:latin typeface="Times New Roman" pitchFamily="18" charset="0"/>
                <a:cs typeface="Times New Roman" pitchFamily="18" charset="0"/>
              </a:rPr>
              <a:t>Яфрак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бәйрәме” дигән исеме</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дә </a:t>
            </a:r>
            <a:r>
              <a:rPr lang="ru-RU" sz="2100" b="1" dirty="0" smtClean="0">
                <a:solidFill>
                  <a:schemeClr val="tx2">
                    <a:lumMod val="75000"/>
                  </a:schemeClr>
                </a:solidFill>
                <a:latin typeface="Times New Roman" pitchFamily="18" charset="0"/>
                <a:cs typeface="Times New Roman" pitchFamily="18" charset="0"/>
              </a:rPr>
              <a:t>бар.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көнгә каршы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көнне һәр кеше</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капкаларына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яфраклар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кыстыра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 илгә җәй аяк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басканын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белдерә.</a:t>
            </a:r>
            <a:r>
              <a:rPr lang="ru-RU" sz="2100" b="1" dirty="0" smtClean="0">
                <a:solidFill>
                  <a:schemeClr val="tx2">
                    <a:lumMod val="75000"/>
                  </a:schemeClr>
                </a:solidFill>
                <a:latin typeface="Times New Roman" pitchFamily="18" charset="0"/>
                <a:cs typeface="Times New Roman" pitchFamily="18" charset="0"/>
              </a:rPr>
              <a:t> Ә </a:t>
            </a:r>
            <a:r>
              <a:rPr lang="ru-RU" sz="2100" b="1" dirty="0" err="1" smtClean="0">
                <a:solidFill>
                  <a:schemeClr val="tx2">
                    <a:lumMod val="75000"/>
                  </a:schemeClr>
                </a:solidFill>
                <a:latin typeface="Times New Roman" pitchFamily="18" charset="0"/>
                <a:cs typeface="Times New Roman" pitchFamily="18" charset="0"/>
              </a:rPr>
              <a:t>тройсынга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каршы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көнне җир яралган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 дип</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әйтәләр.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көнне җиргә сугарга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җирне казырга</a:t>
            </a:r>
            <a:r>
              <a:rPr lang="ru-RU" sz="2100" b="1" dirty="0" smtClean="0">
                <a:solidFill>
                  <a:schemeClr val="tx2">
                    <a:lumMod val="75000"/>
                  </a:schemeClr>
                </a:solidFill>
                <a:latin typeface="Times New Roman" pitchFamily="18" charset="0"/>
                <a:cs typeface="Times New Roman" pitchFamily="18" charset="0"/>
              </a:rPr>
              <a:t> </a:t>
            </a:r>
            <a:r>
              <a:rPr lang="ru-RU" sz="2100" b="1" dirty="0" smtClean="0">
                <a:solidFill>
                  <a:schemeClr val="tx2">
                    <a:lumMod val="75000"/>
                  </a:schemeClr>
                </a:solidFill>
                <a:latin typeface="Times New Roman" pitchFamily="18" charset="0"/>
                <a:cs typeface="Times New Roman" pitchFamily="18" charset="0"/>
              </a:rPr>
              <a:t>ярамый. </a:t>
            </a:r>
          </a:p>
          <a:p>
            <a:pPr algn="just">
              <a:buNone/>
            </a:pPr>
            <a:endParaRPr lang="ru-RU" sz="1900" b="1" dirty="0" smtClean="0">
              <a:solidFill>
                <a:schemeClr val="tx2">
                  <a:lumMod val="75000"/>
                </a:schemeClr>
              </a:solidFill>
              <a:latin typeface="Times New Roman" pitchFamily="18" charset="0"/>
              <a:cs typeface="Times New Roman" pitchFamily="18" charset="0"/>
            </a:endParaRPr>
          </a:p>
          <a:p>
            <a:pPr algn="just">
              <a:buNone/>
            </a:pPr>
            <a:endParaRPr lang="ru-RU" sz="1900" b="1" dirty="0" smtClean="0">
              <a:solidFill>
                <a:schemeClr val="tx2">
                  <a:lumMod val="75000"/>
                </a:schemeClr>
              </a:solidFill>
              <a:latin typeface="Times New Roman" pitchFamily="18" charset="0"/>
              <a:cs typeface="Times New Roman" pitchFamily="18" charset="0"/>
            </a:endParaRPr>
          </a:p>
          <a:p>
            <a:pPr algn="just">
              <a:buNone/>
            </a:pPr>
            <a:endParaRPr lang="ru-RU" sz="1900" b="1" dirty="0" smtClean="0">
              <a:solidFill>
                <a:schemeClr val="tx2">
                  <a:lumMod val="75000"/>
                </a:schemeClr>
              </a:solidFill>
              <a:latin typeface="Times New Roman" pitchFamily="18" charset="0"/>
              <a:cs typeface="Times New Roman" pitchFamily="18" charset="0"/>
            </a:endParaRPr>
          </a:p>
          <a:p>
            <a:pPr algn="just">
              <a:buNone/>
            </a:pP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Питрау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бәйрәме </a:t>
            </a:r>
            <a:r>
              <a:rPr lang="ru-RU" sz="2100" b="1" dirty="0" smtClean="0">
                <a:solidFill>
                  <a:schemeClr val="tx2">
                    <a:lumMod val="75000"/>
                  </a:schemeClr>
                </a:solidFill>
                <a:latin typeface="Times New Roman" pitchFamily="18" charset="0"/>
                <a:cs typeface="Times New Roman" pitchFamily="18" charset="0"/>
              </a:rPr>
              <a:t>(Петров день) -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керәшен татарлары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һәм </a:t>
            </a:r>
            <a:r>
              <a:rPr lang="ru-RU" sz="2100" b="1" dirty="0" smtClean="0">
                <a:solidFill>
                  <a:schemeClr val="tx2">
                    <a:lumMod val="75000"/>
                  </a:schemeClr>
                </a:solidFill>
                <a:latin typeface="Times New Roman" pitchFamily="18" charset="0"/>
                <a:cs typeface="Times New Roman" pitchFamily="18" charset="0"/>
              </a:rPr>
              <a:t>христиан </a:t>
            </a:r>
            <a:r>
              <a:rPr lang="ru-RU" sz="2100" b="1" dirty="0" err="1" smtClean="0">
                <a:solidFill>
                  <a:schemeClr val="tx2">
                    <a:lumMod val="75000"/>
                  </a:schemeClr>
                </a:solidFill>
                <a:latin typeface="Times New Roman" pitchFamily="18" charset="0"/>
                <a:cs typeface="Times New Roman" pitchFamily="18" charset="0"/>
              </a:rPr>
              <a:t>диненә караган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бөтен милләтләрнең бәйрәме</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Питрау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ул</a:t>
            </a:r>
            <a:r>
              <a:rPr lang="ru-RU" sz="2100" b="1" dirty="0" smtClean="0">
                <a:solidFill>
                  <a:schemeClr val="tx2">
                    <a:lumMod val="75000"/>
                  </a:schemeClr>
                </a:solidFill>
                <a:latin typeface="Times New Roman" pitchFamily="18" charset="0"/>
                <a:cs typeface="Times New Roman" pitchFamily="18" charset="0"/>
              </a:rPr>
              <a:t> – </a:t>
            </a:r>
            <a:r>
              <a:rPr lang="ru-RU" sz="2100" b="1" dirty="0" err="1" smtClean="0">
                <a:solidFill>
                  <a:schemeClr val="tx2">
                    <a:lumMod val="75000"/>
                  </a:schemeClr>
                </a:solidFill>
                <a:latin typeface="Times New Roman" pitchFamily="18" charset="0"/>
                <a:cs typeface="Times New Roman" pitchFamily="18" charset="0"/>
              </a:rPr>
              <a:t>табигатьне</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олылау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Аңа табыну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биргәннәренә шөкерана итү.</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Шулай</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ук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халыкның алда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торган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җаваплы эшләре </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игеннәрне урып-җыю алдыннан</a:t>
            </a:r>
            <a:r>
              <a:rPr lang="ru-RU" sz="2100" b="1" dirty="0" smtClean="0">
                <a:solidFill>
                  <a:schemeClr val="tx2">
                    <a:lumMod val="75000"/>
                  </a:schemeClr>
                </a:solidFill>
                <a:latin typeface="Times New Roman" pitchFamily="18" charset="0"/>
                <a:cs typeface="Times New Roman" pitchFamily="18" charset="0"/>
              </a:rPr>
              <a:t> ял </a:t>
            </a:r>
            <a:r>
              <a:rPr lang="ru-RU" sz="2100" b="1" dirty="0" err="1" smtClean="0">
                <a:solidFill>
                  <a:schemeClr val="tx2">
                    <a:lumMod val="75000"/>
                  </a:schemeClr>
                </a:solidFill>
                <a:latin typeface="Times New Roman" pitchFamily="18" charset="0"/>
                <a:cs typeface="Times New Roman" pitchFamily="18" charset="0"/>
              </a:rPr>
              <a:t>итеп</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алу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бәйрәме дә</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бәйрәм Татарстанның керәшеннәр яшәгән барлык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өлкәләрендә дә үткәрелә.</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Ул</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һәр елны</a:t>
            </a:r>
            <a:r>
              <a:rPr lang="ru-RU" sz="2100" b="1" dirty="0" smtClean="0">
                <a:solidFill>
                  <a:schemeClr val="tx2">
                    <a:lumMod val="75000"/>
                  </a:schemeClr>
                </a:solidFill>
                <a:latin typeface="Times New Roman" pitchFamily="18" charset="0"/>
                <a:cs typeface="Times New Roman" pitchFamily="18" charset="0"/>
              </a:rPr>
              <a:t> 12 </a:t>
            </a:r>
            <a:r>
              <a:rPr lang="ru-RU" sz="2100" b="1" dirty="0" err="1" smtClean="0">
                <a:solidFill>
                  <a:schemeClr val="tx2">
                    <a:lumMod val="75000"/>
                  </a:schemeClr>
                </a:solidFill>
                <a:latin typeface="Times New Roman" pitchFamily="18" charset="0"/>
                <a:cs typeface="Times New Roman" pitchFamily="18" charset="0"/>
              </a:rPr>
              <a:t>нче</a:t>
            </a:r>
            <a:r>
              <a:rPr lang="ru-RU" sz="2100" b="1" dirty="0" smtClean="0">
                <a:solidFill>
                  <a:schemeClr val="tx2">
                    <a:lumMod val="75000"/>
                  </a:schemeClr>
                </a:solidFill>
                <a:latin typeface="Times New Roman" pitchFamily="18" charset="0"/>
                <a:cs typeface="Times New Roman" pitchFamily="18" charset="0"/>
              </a:rPr>
              <a:t> июль </a:t>
            </a:r>
            <a:r>
              <a:rPr lang="ru-RU" sz="2100" b="1" dirty="0" err="1" smtClean="0">
                <a:solidFill>
                  <a:schemeClr val="tx2">
                    <a:lumMod val="75000"/>
                  </a:schemeClr>
                </a:solidFill>
                <a:latin typeface="Times New Roman" pitchFamily="18" charset="0"/>
                <a:cs typeface="Times New Roman" pitchFamily="18" charset="0"/>
              </a:rPr>
              <a:t>көнне билгеләп үтелә</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Питрау</a:t>
            </a:r>
            <a:r>
              <a:rPr lang="ru-RU" sz="2100" b="1" dirty="0" smtClean="0">
                <a:solidFill>
                  <a:schemeClr val="tx2">
                    <a:lumMod val="75000"/>
                  </a:schemeClr>
                </a:solidFill>
                <a:latin typeface="Times New Roman" pitchFamily="18" charset="0"/>
                <a:cs typeface="Times New Roman" pitchFamily="18" charset="0"/>
              </a:rPr>
              <a:t> – </a:t>
            </a:r>
            <a:r>
              <a:rPr lang="ru-RU" sz="2100" b="1" dirty="0" err="1" smtClean="0">
                <a:solidFill>
                  <a:schemeClr val="tx2">
                    <a:lumMod val="75000"/>
                  </a:schemeClr>
                </a:solidFill>
                <a:latin typeface="Times New Roman" pitchFamily="18" charset="0"/>
                <a:cs typeface="Times New Roman" pitchFamily="18" charset="0"/>
              </a:rPr>
              <a:t>ул</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җәйнең нәкъ уртасы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көнне тереклек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һәм үсемлекләр дөньясында үзгәреш чоры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башлана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нәкъ көн уртасында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кошлар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сайраудан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туктый</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көнне җыеп киптерелгән кыр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чәчәкләре, барлык</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авырулардан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файдалы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диләр.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Шуңа күрә иртәнге якта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басу-кырлардан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урманнардан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җыеп кайтылган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кыр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чәчәкләре белән өй эчен</a:t>
            </a:r>
            <a:r>
              <a:rPr lang="ru-RU" sz="2100" b="1" dirty="0" smtClean="0">
                <a:solidFill>
                  <a:schemeClr val="tx2">
                    <a:lumMod val="75000"/>
                  </a:schemeClr>
                </a:solidFill>
                <a:latin typeface="Times New Roman" pitchFamily="18" charset="0"/>
                <a:cs typeface="Times New Roman" pitchFamily="18" charset="0"/>
              </a:rPr>
              <a:t>, капка </a:t>
            </a:r>
            <a:r>
              <a:rPr lang="ru-RU" sz="2100" b="1" dirty="0" err="1" smtClean="0">
                <a:solidFill>
                  <a:schemeClr val="tx2">
                    <a:lumMod val="75000"/>
                  </a:schemeClr>
                </a:solidFill>
                <a:latin typeface="Times New Roman" pitchFamily="18" charset="0"/>
                <a:cs typeface="Times New Roman" pitchFamily="18" charset="0"/>
              </a:rPr>
              <a:t>һәм коймаларны</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бизәгәннәр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гадәт бүген дә сакланган</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Бер-берсенә кунакка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йөрешкәннәр.</a:t>
            </a:r>
            <a:r>
              <a:rPr lang="ru-RU" sz="2100" b="1" dirty="0" smtClean="0">
                <a:solidFill>
                  <a:schemeClr val="tx2">
                    <a:lumMod val="75000"/>
                  </a:schemeClr>
                </a:solidFill>
                <a:latin typeface="Times New Roman" pitchFamily="18" charset="0"/>
                <a:cs typeface="Times New Roman" pitchFamily="18" charset="0"/>
              </a:rPr>
              <a:t> Ә </a:t>
            </a:r>
            <a:r>
              <a:rPr lang="ru-RU" sz="2100" b="1" dirty="0" err="1" smtClean="0">
                <a:solidFill>
                  <a:schemeClr val="tx2">
                    <a:lumMod val="75000"/>
                  </a:schemeClr>
                </a:solidFill>
                <a:latin typeface="Times New Roman" pitchFamily="18" charset="0"/>
                <a:cs typeface="Times New Roman" pitchFamily="18" charset="0"/>
              </a:rPr>
              <a:t>яшьләр төнне болында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кырда</a:t>
            </a:r>
            <a:r>
              <a:rPr lang="ru-RU" sz="2100" b="1" dirty="0" smtClean="0">
                <a:solidFill>
                  <a:schemeClr val="tx2">
                    <a:lumMod val="75000"/>
                  </a:schemeClr>
                </a:solidFill>
                <a:latin typeface="Times New Roman" pitchFamily="18" charset="0"/>
                <a:cs typeface="Times New Roman" pitchFamily="18" charset="0"/>
              </a:rPr>
              <a:t>, урман </a:t>
            </a:r>
            <a:r>
              <a:rPr lang="ru-RU" sz="2100" b="1" dirty="0" err="1" smtClean="0">
                <a:solidFill>
                  <a:schemeClr val="tx2">
                    <a:lumMod val="75000"/>
                  </a:schemeClr>
                </a:solidFill>
                <a:latin typeface="Times New Roman" pitchFamily="18" charset="0"/>
                <a:cs typeface="Times New Roman" pitchFamily="18" charset="0"/>
              </a:rPr>
              <a:t>аланында</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күңел ачып</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үткәргәннәр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төрле уеннар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уйнаганнар</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Бу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Кояш</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каравыллау</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дип</a:t>
            </a:r>
            <a:r>
              <a:rPr lang="ru-RU" sz="2100" b="1" dirty="0" smtClean="0">
                <a:solidFill>
                  <a:schemeClr val="tx2">
                    <a:lumMod val="75000"/>
                  </a:schemeClr>
                </a:solidFill>
                <a:latin typeface="Times New Roman" pitchFamily="18" charset="0"/>
                <a:cs typeface="Times New Roman" pitchFamily="18" charset="0"/>
              </a:rPr>
              <a:t> </a:t>
            </a:r>
            <a:r>
              <a:rPr lang="ru-RU" sz="2100" b="1" dirty="0" err="1" smtClean="0">
                <a:solidFill>
                  <a:schemeClr val="tx2">
                    <a:lumMod val="75000"/>
                  </a:schemeClr>
                </a:solidFill>
                <a:latin typeface="Times New Roman" pitchFamily="18" charset="0"/>
                <a:cs typeface="Times New Roman" pitchFamily="18" charset="0"/>
              </a:rPr>
              <a:t>аталган</a:t>
            </a:r>
            <a:r>
              <a:rPr lang="ru-RU" sz="2100" b="1" dirty="0" smtClean="0">
                <a:solidFill>
                  <a:schemeClr val="tx2">
                    <a:lumMod val="75000"/>
                  </a:schemeClr>
                </a:solidFill>
                <a:latin typeface="Times New Roman" pitchFamily="18" charset="0"/>
                <a:cs typeface="Times New Roman" pitchFamily="18" charset="0"/>
              </a:rPr>
              <a:t>.</a:t>
            </a:r>
            <a:br>
              <a:rPr lang="ru-RU" sz="2100" b="1" dirty="0" smtClean="0">
                <a:solidFill>
                  <a:schemeClr val="tx2">
                    <a:lumMod val="75000"/>
                  </a:schemeClr>
                </a:solidFill>
                <a:latin typeface="Times New Roman" pitchFamily="18" charset="0"/>
                <a:cs typeface="Times New Roman" pitchFamily="18" charset="0"/>
              </a:rPr>
            </a:br>
            <a:endParaRPr lang="ru-RU" sz="2100" b="1" dirty="0">
              <a:solidFill>
                <a:schemeClr val="tx2">
                  <a:lumMod val="75000"/>
                </a:schemeClr>
              </a:solidFill>
              <a:latin typeface="Times New Roman" pitchFamily="18" charset="0"/>
              <a:cs typeface="Times New Roman" pitchFamily="18" charset="0"/>
            </a:endParaRPr>
          </a:p>
        </p:txBody>
      </p:sp>
      <p:sp>
        <p:nvSpPr>
          <p:cNvPr id="4" name="Прямоугольник 3"/>
          <p:cNvSpPr/>
          <p:nvPr/>
        </p:nvSpPr>
        <p:spPr>
          <a:xfrm>
            <a:off x="2214546" y="2071679"/>
            <a:ext cx="4572000" cy="1200329"/>
          </a:xfrm>
          <a:prstGeom prst="rect">
            <a:avLst/>
          </a:prstGeom>
        </p:spPr>
        <p:txBody>
          <a:bodyPr wrap="square">
            <a:spAutoFit/>
          </a:bodyPr>
          <a:lstStyle/>
          <a:p>
            <a:pPr algn="ctr"/>
            <a:r>
              <a:rPr lang="ru-RU" sz="3600" b="1" dirty="0" err="1" smtClean="0">
                <a:solidFill>
                  <a:srgbClr val="FF0000"/>
                </a:solidFill>
                <a:latin typeface="Times New Roman" pitchFamily="18" charset="0"/>
                <a:cs typeface="Times New Roman" pitchFamily="18" charset="0"/>
              </a:rPr>
              <a:t>Питрау</a:t>
            </a:r>
            <a:r>
              <a:rPr lang="ru-RU" sz="3600" b="1" dirty="0" smtClean="0">
                <a:solidFill>
                  <a:srgbClr val="FF0000"/>
                </a:solidFill>
                <a:latin typeface="Times New Roman" pitchFamily="18" charset="0"/>
                <a:cs typeface="Times New Roman" pitchFamily="18" charset="0"/>
              </a:rPr>
              <a:t/>
            </a:r>
            <a:br>
              <a:rPr lang="ru-RU" sz="3600" b="1" dirty="0" smtClean="0">
                <a:solidFill>
                  <a:srgbClr val="FF0000"/>
                </a:solidFill>
                <a:latin typeface="Times New Roman" pitchFamily="18" charset="0"/>
                <a:cs typeface="Times New Roman" pitchFamily="18" charset="0"/>
              </a:rPr>
            </a:br>
            <a:endParaRPr lang="ru-RU"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357166"/>
            <a:ext cx="8686800" cy="6286544"/>
          </a:xfrm>
        </p:spPr>
        <p:txBody>
          <a:bodyPr>
            <a:normAutofit fontScale="62500" lnSpcReduction="20000"/>
          </a:bodyPr>
          <a:lstStyle/>
          <a:p>
            <a:pPr lvl="0" algn="just">
              <a:buNone/>
            </a:pPr>
            <a:r>
              <a:rPr lang="ru-RU" dirty="0" smtClean="0"/>
              <a:t>            </a:t>
            </a:r>
            <a:r>
              <a:rPr lang="ru-RU" b="1" dirty="0" err="1" smtClean="0">
                <a:solidFill>
                  <a:schemeClr val="tx2">
                    <a:lumMod val="75000"/>
                  </a:schemeClr>
                </a:solidFill>
                <a:latin typeface="Times New Roman" pitchFamily="18" charset="0"/>
                <a:cs typeface="Times New Roman" pitchFamily="18" charset="0"/>
              </a:rPr>
              <a:t>Безне</a:t>
            </a:r>
            <a:r>
              <a:rPr lang="tt-RU" b="1" dirty="0" smtClean="0">
                <a:solidFill>
                  <a:schemeClr val="tx2">
                    <a:lumMod val="75000"/>
                  </a:schemeClr>
                </a:solidFill>
                <a:latin typeface="Times New Roman" pitchFamily="18" charset="0"/>
                <a:cs typeface="Times New Roman" pitchFamily="18" charset="0"/>
              </a:rPr>
              <a:t>ң Биктәш авылында </a:t>
            </a:r>
            <a:r>
              <a:rPr lang="ru-RU" b="1" dirty="0" smtClean="0">
                <a:solidFill>
                  <a:schemeClr val="tx2">
                    <a:lumMod val="75000"/>
                  </a:schemeClr>
                </a:solidFill>
                <a:latin typeface="Times New Roman" pitchFamily="18" charset="0"/>
                <a:cs typeface="Times New Roman" pitchFamily="18" charset="0"/>
              </a:rPr>
              <a:t> </a:t>
            </a:r>
            <a:r>
              <a:rPr lang="ru-RU" b="1" dirty="0" err="1" smtClean="0">
                <a:solidFill>
                  <a:schemeClr val="tx2">
                    <a:lumMod val="75000"/>
                  </a:schemeClr>
                </a:solidFill>
                <a:latin typeface="Times New Roman" pitchFamily="18" charset="0"/>
                <a:cs typeface="Times New Roman" pitchFamily="18" charset="0"/>
              </a:rPr>
              <a:t>Питрау</a:t>
            </a:r>
            <a:r>
              <a:rPr lang="ru-RU" b="1" dirty="0" smtClean="0">
                <a:solidFill>
                  <a:schemeClr val="tx2">
                    <a:lumMod val="75000"/>
                  </a:schemeClr>
                </a:solidFill>
                <a:latin typeface="Times New Roman" pitchFamily="18" charset="0"/>
                <a:cs typeface="Times New Roman" pitchFamily="18" charset="0"/>
              </a:rPr>
              <a:t> </a:t>
            </a:r>
            <a:r>
              <a:rPr lang="ru-RU" b="1" dirty="0" err="1" smtClean="0">
                <a:solidFill>
                  <a:schemeClr val="tx2">
                    <a:lumMod val="75000"/>
                  </a:schemeClr>
                </a:solidFill>
                <a:latin typeface="Times New Roman" pitchFamily="18" charset="0"/>
                <a:cs typeface="Times New Roman" pitchFamily="18" charset="0"/>
              </a:rPr>
              <a:t>бәйрәме  </a:t>
            </a:r>
            <a:r>
              <a:rPr lang="ru-RU" b="1" dirty="0" err="1" smtClean="0">
                <a:solidFill>
                  <a:schemeClr val="tx2">
                    <a:lumMod val="75000"/>
                  </a:schemeClr>
                </a:solidFill>
                <a:latin typeface="Times New Roman" pitchFamily="18" charset="0"/>
                <a:cs typeface="Times New Roman" pitchFamily="18" charset="0"/>
              </a:rPr>
              <a:t>бик</a:t>
            </a:r>
            <a:r>
              <a:rPr lang="ru-RU" b="1" dirty="0" smtClean="0">
                <a:solidFill>
                  <a:schemeClr val="tx2">
                    <a:lumMod val="75000"/>
                  </a:schemeClr>
                </a:solidFill>
                <a:latin typeface="Times New Roman" pitchFamily="18" charset="0"/>
                <a:cs typeface="Times New Roman" pitchFamily="18" charset="0"/>
              </a:rPr>
              <a:t> </a:t>
            </a:r>
            <a:r>
              <a:rPr lang="ru-RU" b="1" dirty="0" err="1" smtClean="0">
                <a:solidFill>
                  <a:schemeClr val="tx2">
                    <a:lumMod val="75000"/>
                  </a:schemeClr>
                </a:solidFill>
                <a:latin typeface="Times New Roman" pitchFamily="18" charset="0"/>
                <a:cs typeface="Times New Roman" pitchFamily="18" charset="0"/>
              </a:rPr>
              <a:t>зурлап</a:t>
            </a:r>
            <a:r>
              <a:rPr lang="ru-RU" b="1" dirty="0" smtClean="0">
                <a:solidFill>
                  <a:schemeClr val="tx2">
                    <a:lumMod val="75000"/>
                  </a:schemeClr>
                </a:solidFill>
                <a:latin typeface="Times New Roman" pitchFamily="18" charset="0"/>
                <a:cs typeface="Times New Roman" pitchFamily="18" charset="0"/>
              </a:rPr>
              <a:t> </a:t>
            </a:r>
            <a:r>
              <a:rPr lang="ru-RU" b="1" dirty="0" err="1" smtClean="0">
                <a:solidFill>
                  <a:schemeClr val="tx2">
                    <a:lumMod val="75000"/>
                  </a:schemeClr>
                </a:solidFill>
                <a:latin typeface="Times New Roman" pitchFamily="18" charset="0"/>
                <a:cs typeface="Times New Roman" pitchFamily="18" charset="0"/>
              </a:rPr>
              <a:t>уздырыла</a:t>
            </a:r>
            <a:r>
              <a:rPr lang="ru-RU" b="1" dirty="0" smtClean="0">
                <a:solidFill>
                  <a:schemeClr val="tx2">
                    <a:lumMod val="75000"/>
                  </a:schemeClr>
                </a:solidFill>
                <a:latin typeface="Times New Roman" pitchFamily="18" charset="0"/>
                <a:cs typeface="Times New Roman" pitchFamily="18" charset="0"/>
              </a:rPr>
              <a:t>. </a:t>
            </a:r>
            <a:r>
              <a:rPr lang="ru-RU" b="1" dirty="0" smtClean="0">
                <a:solidFill>
                  <a:schemeClr val="tx2">
                    <a:lumMod val="75000"/>
                  </a:schemeClr>
                </a:solidFill>
                <a:latin typeface="Times New Roman" pitchFamily="18" charset="0"/>
                <a:cs typeface="Times New Roman" pitchFamily="18" charset="0"/>
              </a:rPr>
              <a:t> </a:t>
            </a:r>
            <a:r>
              <a:rPr lang="tt-RU" b="1" dirty="0" smtClean="0">
                <a:solidFill>
                  <a:schemeClr val="tx2">
                    <a:lumMod val="75000"/>
                  </a:schemeClr>
                </a:solidFill>
                <a:latin typeface="Times New Roman" pitchFamily="18" charset="0"/>
                <a:cs typeface="Times New Roman" pitchFamily="18" charset="0"/>
              </a:rPr>
              <a:t>Авыл </a:t>
            </a:r>
            <a:r>
              <a:rPr lang="tt-RU" b="1" dirty="0" smtClean="0">
                <a:solidFill>
                  <a:schemeClr val="tx2">
                    <a:lumMod val="75000"/>
                  </a:schemeClr>
                </a:solidFill>
                <a:latin typeface="Times New Roman" pitchFamily="18" charset="0"/>
                <a:cs typeface="Times New Roman" pitchFamily="18" charset="0"/>
              </a:rPr>
              <a:t>халкы  аңа бик тырышып әзерләнә. Кечкенә генә авылдан Сабантуйга әрәпә җыйган кебек бүләкләр җыела. Авылда яшәүчеләр генә түгел, авылдан чыгып киткән туганнар, якын - тирә авыллардан теләге булганнар, эшмәкәрләр, оешма җитәкчеләре дә үзләреннән өлеш кертә.  Аны башлап йөрүче, оештыручыларны авыл халкы билгели. Бу вакытта һәркемгә эш табыла. Хәтта без дә бәйрәмне ачып җибәрү, концерт өлешләренә бик тырышып әзерләнәбез. </a:t>
            </a:r>
            <a:endParaRPr lang="ru-RU" b="1" dirty="0" smtClean="0">
              <a:solidFill>
                <a:schemeClr val="tx2">
                  <a:lumMod val="75000"/>
                </a:schemeClr>
              </a:solidFill>
              <a:latin typeface="Times New Roman" pitchFamily="18" charset="0"/>
              <a:cs typeface="Times New Roman" pitchFamily="18" charset="0"/>
            </a:endParaRPr>
          </a:p>
          <a:p>
            <a:pPr lvl="0" algn="just">
              <a:buNone/>
            </a:pPr>
            <a:r>
              <a:rPr lang="tt-RU" b="1" dirty="0" smtClean="0">
                <a:solidFill>
                  <a:schemeClr val="tx2">
                    <a:lumMod val="75000"/>
                  </a:schemeClr>
                </a:solidFill>
                <a:latin typeface="Times New Roman" pitchFamily="18" charset="0"/>
                <a:cs typeface="Times New Roman" pitchFamily="18" charset="0"/>
              </a:rPr>
              <a:t>      </a:t>
            </a:r>
            <a:r>
              <a:rPr lang="tt-RU" b="1" dirty="0" smtClean="0">
                <a:solidFill>
                  <a:schemeClr val="tx2">
                    <a:lumMod val="75000"/>
                  </a:schemeClr>
                </a:solidFill>
                <a:latin typeface="Times New Roman" pitchFamily="18" charset="0"/>
                <a:cs typeface="Times New Roman" pitchFamily="18" charset="0"/>
              </a:rPr>
              <a:t>     Авыл </a:t>
            </a:r>
            <a:r>
              <a:rPr lang="tt-RU" b="1" dirty="0" smtClean="0">
                <a:solidFill>
                  <a:schemeClr val="tx2">
                    <a:lumMod val="75000"/>
                  </a:schemeClr>
                </a:solidFill>
                <a:latin typeface="Times New Roman" pitchFamily="18" charset="0"/>
                <a:cs typeface="Times New Roman" pitchFamily="18" charset="0"/>
              </a:rPr>
              <a:t>башындагы наратлык астында, ямьле Шушма буена урнашкан болынлыкта зур мәйданчык бар. Аның тирәсен  ел саен  әтиләр, абыйлар, бабайлар  бик яхшылап чистартып, эскәмияләрен, ярышлар, уеннар өчен кирәк булган урыннар-мәйданчыкларны  әзерлиләр.  Бу көнне авылга кайлардан гына килмиләр. Җыр-биюләр белән бергә төрле уен, ярыш-бәйгеләр үткәрелә. Республикадан артистлар җыела. Мәйданда спорт уеннары, утын  кисү, балык тоту, таяк тартышу, капчык киеп йөгерү, су ташу, 50 кг лы бер капчык он, песокны күтәреп йөгерү, ирләр һәм хатын-кызлар көрәше, кул көрәше, суда да ярышлар оештырыла.   “Биктәш батыры” исеме дә билгеләнә.  Ә әниләребез  капка төбендә коймак, көлчәләр </a:t>
            </a:r>
            <a:r>
              <a:rPr lang="tt-RU" b="1" dirty="0" smtClean="0">
                <a:solidFill>
                  <a:schemeClr val="tx2">
                    <a:lumMod val="75000"/>
                  </a:schemeClr>
                </a:solidFill>
                <a:latin typeface="Times New Roman" pitchFamily="18" charset="0"/>
                <a:cs typeface="Times New Roman" pitchFamily="18" charset="0"/>
              </a:rPr>
              <a:t>пешереп, </a:t>
            </a:r>
            <a:r>
              <a:rPr lang="tt-RU" b="1" dirty="0" smtClean="0">
                <a:solidFill>
                  <a:schemeClr val="tx2">
                    <a:lumMod val="75000"/>
                  </a:schemeClr>
                </a:solidFill>
                <a:latin typeface="Times New Roman" pitchFamily="18" charset="0"/>
                <a:cs typeface="Times New Roman" pitchFamily="18" charset="0"/>
              </a:rPr>
              <a:t>кунакларны үләннәрдән ясалган чәй белән сыйлыйлар. Бәйрәм салюты булгач, без  өйләребезгә кайтып китәбез, ә </a:t>
            </a:r>
            <a:r>
              <a:rPr lang="tt-RU" b="1" dirty="0" smtClean="0">
                <a:solidFill>
                  <a:schemeClr val="tx2">
                    <a:lumMod val="75000"/>
                  </a:schemeClr>
                </a:solidFill>
                <a:latin typeface="Times New Roman" pitchFamily="18" charset="0"/>
                <a:cs typeface="Times New Roman" pitchFamily="18" charset="0"/>
              </a:rPr>
              <a:t>Питрау </a:t>
            </a:r>
            <a:r>
              <a:rPr lang="tt-RU" b="1" dirty="0" smtClean="0">
                <a:solidFill>
                  <a:schemeClr val="tx2">
                    <a:lumMod val="75000"/>
                  </a:schemeClr>
                </a:solidFill>
                <a:latin typeface="Times New Roman" pitchFamily="18" charset="0"/>
                <a:cs typeface="Times New Roman" pitchFamily="18" charset="0"/>
              </a:rPr>
              <a:t>мәйданында дискотека башланып кала. </a:t>
            </a:r>
            <a:endParaRPr lang="tt-RU" b="1" dirty="0" smtClean="0">
              <a:solidFill>
                <a:schemeClr val="tx2">
                  <a:lumMod val="75000"/>
                </a:schemeClr>
              </a:solidFill>
              <a:latin typeface="Times New Roman" pitchFamily="18" charset="0"/>
              <a:cs typeface="Times New Roman" pitchFamily="18" charset="0"/>
            </a:endParaRPr>
          </a:p>
          <a:p>
            <a:pPr algn="r">
              <a:buNone/>
            </a:pPr>
            <a:r>
              <a:rPr lang="tt-RU" b="1" dirty="0" smtClean="0">
                <a:solidFill>
                  <a:srgbClr val="002060"/>
                </a:solidFill>
                <a:latin typeface="Times New Roman" pitchFamily="18" charset="0"/>
                <a:cs typeface="Times New Roman" pitchFamily="18" charset="0"/>
              </a:rPr>
              <a:t>Әзерләде</a:t>
            </a:r>
            <a:r>
              <a:rPr lang="tt-RU" b="1" dirty="0" smtClean="0">
                <a:solidFill>
                  <a:srgbClr val="002060"/>
                </a:solidFill>
                <a:latin typeface="Times New Roman" pitchFamily="18" charset="0"/>
                <a:cs typeface="Times New Roman" pitchFamily="18" charset="0"/>
              </a:rPr>
              <a:t>: Федрова Милана Ленар кызы, 4 </a:t>
            </a:r>
            <a:r>
              <a:rPr lang="tt-RU" b="1" dirty="0" smtClean="0">
                <a:solidFill>
                  <a:srgbClr val="002060"/>
                </a:solidFill>
                <a:latin typeface="Times New Roman" pitchFamily="18" charset="0"/>
                <a:cs typeface="Times New Roman" pitchFamily="18" charset="0"/>
              </a:rPr>
              <a:t>нче а сыйныфы укучысы.</a:t>
            </a:r>
            <a:endParaRPr lang="ru-RU" dirty="0" smtClean="0"/>
          </a:p>
          <a:p>
            <a:pPr lvl="0" algn="just">
              <a:buNone/>
            </a:pPr>
            <a:endParaRPr lang="ru-RU" b="1" dirty="0" smtClean="0">
              <a:solidFill>
                <a:schemeClr val="tx2">
                  <a:lumMod val="75000"/>
                </a:schemeClr>
              </a:solidFill>
              <a:latin typeface="Times New Roman" pitchFamily="18" charset="0"/>
              <a:cs typeface="Times New Roman" pitchFamily="18" charset="0"/>
            </a:endParaRPr>
          </a:p>
          <a:p>
            <a:pPr algn="just"/>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071570"/>
          </a:xfrm>
        </p:spPr>
        <p:txBody>
          <a:bodyPr>
            <a:noAutofit/>
          </a:bodyPr>
          <a:lstStyle/>
          <a:p>
            <a:r>
              <a:rPr lang="ru-RU" sz="3600" b="1" dirty="0" err="1" smtClean="0">
                <a:solidFill>
                  <a:srgbClr val="FF0000"/>
                </a:solidFill>
                <a:latin typeface="Times New Roman" pitchFamily="18" charset="0"/>
                <a:cs typeface="Times New Roman" pitchFamily="18" charset="0"/>
              </a:rPr>
              <a:t>Проектның  максаты</a:t>
            </a:r>
            <a:r>
              <a:rPr lang="ru-RU" sz="3600" b="1" dirty="0" smtClean="0">
                <a:solidFill>
                  <a:srgbClr val="FF0000"/>
                </a:solidFill>
                <a:latin typeface="Times New Roman" pitchFamily="18" charset="0"/>
                <a:cs typeface="Times New Roman" pitchFamily="18" charset="0"/>
              </a:rPr>
              <a:t>:</a:t>
            </a:r>
            <a:r>
              <a:rPr lang="ru-RU" sz="3600" dirty="0" smtClean="0">
                <a:solidFill>
                  <a:srgbClr val="FF0000"/>
                </a:solidFill>
                <a:latin typeface="Times New Roman" pitchFamily="18" charset="0"/>
                <a:cs typeface="Times New Roman" pitchFamily="18" charset="0"/>
              </a:rPr>
              <a:t/>
            </a:r>
            <a:br>
              <a:rPr lang="ru-RU" sz="3600" dirty="0" smtClean="0">
                <a:solidFill>
                  <a:srgbClr val="FF0000"/>
                </a:solidFill>
                <a:latin typeface="Times New Roman" pitchFamily="18" charset="0"/>
                <a:cs typeface="Times New Roman" pitchFamily="18" charset="0"/>
              </a:rPr>
            </a:br>
            <a:endParaRPr lang="ru-RU" sz="3600" dirty="0">
              <a:solidFill>
                <a:srgbClr val="FF0000"/>
              </a:solidFill>
            </a:endParaRPr>
          </a:p>
        </p:txBody>
      </p:sp>
      <p:sp>
        <p:nvSpPr>
          <p:cNvPr id="3" name="Содержимое 2"/>
          <p:cNvSpPr>
            <a:spLocks noGrp="1"/>
          </p:cNvSpPr>
          <p:nvPr>
            <p:ph idx="1"/>
          </p:nvPr>
        </p:nvSpPr>
        <p:spPr>
          <a:xfrm>
            <a:off x="457200" y="1600200"/>
            <a:ext cx="8329642" cy="4525963"/>
          </a:xfrm>
        </p:spPr>
        <p:txBody>
          <a:bodyPr>
            <a:normAutofit/>
          </a:bodyPr>
          <a:lstStyle/>
          <a:p>
            <a:pPr>
              <a:buNone/>
            </a:pPr>
            <a:r>
              <a:rPr lang="ru-RU" dirty="0" smtClean="0"/>
              <a:t>          </a:t>
            </a:r>
            <a:r>
              <a:rPr lang="ru-RU" b="1" dirty="0" err="1" smtClean="0">
                <a:solidFill>
                  <a:srgbClr val="002060"/>
                </a:solidFill>
                <a:latin typeface="Times New Roman" pitchFamily="18" charset="0"/>
                <a:cs typeface="Times New Roman" pitchFamily="18" charset="0"/>
              </a:rPr>
              <a:t>Татарстанда</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Туган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телләр һәм милләтләр </a:t>
            </a:r>
            <a:r>
              <a:rPr lang="ru-RU" b="1" dirty="0" err="1">
                <a:solidFill>
                  <a:srgbClr val="002060"/>
                </a:solidFill>
                <a:latin typeface="Times New Roman" pitchFamily="18" charset="0"/>
                <a:cs typeface="Times New Roman" pitchFamily="18" charset="0"/>
              </a:rPr>
              <a:t>б</a:t>
            </a:r>
            <a:r>
              <a:rPr lang="ru-RU" b="1" dirty="0" err="1" smtClean="0">
                <a:solidFill>
                  <a:srgbClr val="002060"/>
                </a:solidFill>
                <a:latin typeface="Times New Roman" pitchFamily="18" charset="0"/>
                <a:cs typeface="Times New Roman" pitchFamily="18" charset="0"/>
              </a:rPr>
              <a:t>ердәмлеге  елы</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уңаеннан, </a:t>
            </a:r>
            <a:r>
              <a:rPr lang="ru-RU" b="1" dirty="0" err="1">
                <a:solidFill>
                  <a:srgbClr val="002060"/>
                </a:solidFill>
                <a:latin typeface="Times New Roman" pitchFamily="18" charset="0"/>
                <a:cs typeface="Times New Roman" pitchFamily="18" charset="0"/>
              </a:rPr>
              <a:t>а</a:t>
            </a:r>
            <a:r>
              <a:rPr lang="ru-RU" b="1" dirty="0" err="1" smtClean="0">
                <a:solidFill>
                  <a:srgbClr val="002060"/>
                </a:solidFill>
                <a:latin typeface="Times New Roman" pitchFamily="18" charset="0"/>
                <a:cs typeface="Times New Roman" pitchFamily="18" charset="0"/>
              </a:rPr>
              <a:t>вылыбызда</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уздырыла</a:t>
            </a:r>
            <a:r>
              <a:rPr lang="ru-RU" b="1" dirty="0" smtClean="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торган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бәйрәмнәрне, йола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гореф-гадәтләрне </a:t>
            </a:r>
            <a:r>
              <a:rPr lang="ru-RU" b="1" dirty="0" err="1" smtClean="0">
                <a:solidFill>
                  <a:srgbClr val="002060"/>
                </a:solidFill>
                <a:latin typeface="Times New Roman" pitchFamily="18" charset="0"/>
                <a:cs typeface="Times New Roman" pitchFamily="18" charset="0"/>
              </a:rPr>
              <a:t>барлау</a:t>
            </a:r>
            <a:r>
              <a:rPr lang="ru-RU" b="1" dirty="0" smtClean="0">
                <a:solidFill>
                  <a:srgbClr val="002060"/>
                </a:solidFill>
                <a:latin typeface="Times New Roman" pitchFamily="18" charset="0"/>
                <a:cs typeface="Times New Roman" pitchFamily="18" charset="0"/>
              </a:rPr>
              <a:t>.</a:t>
            </a: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928662" y="785794"/>
            <a:ext cx="4643470" cy="2857520"/>
          </a:xfrm>
          <a:prstGeom prst="rect">
            <a:avLst/>
          </a:prstGeom>
          <a:ln>
            <a:noFill/>
          </a:ln>
          <a:effectLst>
            <a:softEdge rad="112500"/>
          </a:effectLst>
        </p:spPr>
      </p:pic>
      <p:pic>
        <p:nvPicPr>
          <p:cNvPr id="1027" name="Picture 3"/>
          <p:cNvPicPr>
            <a:picLocks noChangeAspect="1" noChangeArrowheads="1"/>
          </p:cNvPicPr>
          <p:nvPr/>
        </p:nvPicPr>
        <p:blipFill>
          <a:blip r:embed="rId3"/>
          <a:srcRect/>
          <a:stretch>
            <a:fillRect/>
          </a:stretch>
        </p:blipFill>
        <p:spPr bwMode="auto">
          <a:xfrm>
            <a:off x="3143240" y="3714752"/>
            <a:ext cx="5080036" cy="2928958"/>
          </a:xfrm>
          <a:prstGeom prst="rect">
            <a:avLst/>
          </a:prstGeom>
          <a:ln>
            <a:noFill/>
          </a:ln>
          <a:effectLst>
            <a:softEdge rad="112500"/>
          </a:effectLst>
        </p:spPr>
      </p:pic>
      <p:sp>
        <p:nvSpPr>
          <p:cNvPr id="1028" name="Rectangle 4"/>
          <p:cNvSpPr>
            <a:spLocks noChangeArrowheads="1"/>
          </p:cNvSpPr>
          <p:nvPr/>
        </p:nvSpPr>
        <p:spPr bwMode="auto">
          <a:xfrm>
            <a:off x="2214546" y="0"/>
            <a:ext cx="550072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Бәйрәмнән күренешләр</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796908"/>
          </a:xfrm>
        </p:spPr>
        <p:txBody>
          <a:bodyPr>
            <a:noAutofit/>
          </a:bodyPr>
          <a:lstStyle/>
          <a:p>
            <a:r>
              <a:rPr lang="tt-RU" sz="3600" b="1" dirty="0" smtClean="0">
                <a:solidFill>
                  <a:srgbClr val="FF0000"/>
                </a:solidFill>
                <a:latin typeface="Times New Roman" pitchFamily="18" charset="0"/>
                <a:cs typeface="Times New Roman" pitchFamily="18" charset="0"/>
              </a:rPr>
              <a:t>Керәшен татарларының милли киеме</a:t>
            </a:r>
            <a:r>
              <a:rPr lang="ru-RU" sz="3600" b="1" dirty="0" smtClean="0">
                <a:solidFill>
                  <a:srgbClr val="FF0000"/>
                </a:solidFill>
              </a:rPr>
              <a:t/>
            </a:r>
            <a:br>
              <a:rPr lang="ru-RU" sz="3600" b="1" dirty="0" smtClean="0">
                <a:solidFill>
                  <a:srgbClr val="FF0000"/>
                </a:solidFill>
              </a:rPr>
            </a:br>
            <a:endParaRPr lang="ru-RU" sz="3600" b="1" dirty="0">
              <a:solidFill>
                <a:srgbClr val="FF0000"/>
              </a:solidFill>
            </a:endParaRPr>
          </a:p>
        </p:txBody>
      </p:sp>
      <p:sp>
        <p:nvSpPr>
          <p:cNvPr id="3" name="Содержимое 2"/>
          <p:cNvSpPr>
            <a:spLocks noGrp="1"/>
          </p:cNvSpPr>
          <p:nvPr>
            <p:ph idx="1"/>
          </p:nvPr>
        </p:nvSpPr>
        <p:spPr>
          <a:xfrm>
            <a:off x="0" y="714356"/>
            <a:ext cx="8929718" cy="5383219"/>
          </a:xfrm>
        </p:spPr>
        <p:txBody>
          <a:bodyPr/>
          <a:lstStyle/>
          <a:p>
            <a:pPr algn="just">
              <a:buNone/>
            </a:pPr>
            <a:r>
              <a:rPr lang="tt-RU" dirty="0" smtClean="0"/>
              <a:t>       </a:t>
            </a:r>
            <a:r>
              <a:rPr lang="tt-RU" sz="2000" b="1" dirty="0" smtClean="0">
                <a:solidFill>
                  <a:schemeClr val="tx2">
                    <a:lumMod val="75000"/>
                  </a:schemeClr>
                </a:solidFill>
                <a:latin typeface="Times New Roman" pitchFamily="18" charset="0"/>
                <a:cs typeface="Times New Roman" pitchFamily="18" charset="0"/>
              </a:rPr>
              <a:t>Керәшен татарларының XIX йөз ахырына - XX йөз башына караган киемнәре гаять үзенчәлекле. Мөхәмәдова Рәмзия, шуларны өйрәнеп, барысын бергә туплап, укучыларга тәкъдим итә. Басма гади укучыга мөһим мәгълүматлар бирә, бигрәк тә рәссам - модельерларга халык кием үрнәкләрен әзерләүдә аның ярдәме тияр.</a:t>
            </a:r>
            <a:endParaRPr lang="ru-RU" sz="2000" b="1" dirty="0" smtClean="0">
              <a:solidFill>
                <a:schemeClr val="tx2">
                  <a:lumMod val="75000"/>
                </a:schemeClr>
              </a:solidFill>
              <a:latin typeface="Times New Roman" pitchFamily="18" charset="0"/>
              <a:cs typeface="Times New Roman" pitchFamily="18" charset="0"/>
            </a:endParaRPr>
          </a:p>
          <a:p>
            <a:pPr>
              <a:buNone/>
            </a:pPr>
            <a:endParaRPr lang="ru-RU" dirty="0"/>
          </a:p>
        </p:txBody>
      </p:sp>
      <p:pic>
        <p:nvPicPr>
          <p:cNvPr id="5" name="Рисунок 4" descr="C:\Desktop\Гулирочка\OgXq2gUMsBI.jpg"/>
          <p:cNvPicPr/>
          <p:nvPr/>
        </p:nvPicPr>
        <p:blipFill>
          <a:blip r:embed="rId2" cstate="print"/>
          <a:srcRect/>
          <a:stretch>
            <a:fillRect/>
          </a:stretch>
        </p:blipFill>
        <p:spPr bwMode="auto">
          <a:xfrm>
            <a:off x="3643306" y="2786058"/>
            <a:ext cx="2273772" cy="3357563"/>
          </a:xfrm>
          <a:prstGeom prst="rect">
            <a:avLst/>
          </a:prstGeom>
          <a:noFill/>
          <a:ln w="9525">
            <a:noFill/>
            <a:miter lim="800000"/>
            <a:headEnd/>
            <a:tailEnd/>
          </a:ln>
        </p:spPr>
      </p:pic>
      <p:pic>
        <p:nvPicPr>
          <p:cNvPr id="6" name="Рисунок 5" descr="C:\Desktop\Гулирочка\eGUrbX7YQLg.jpg"/>
          <p:cNvPicPr/>
          <p:nvPr/>
        </p:nvPicPr>
        <p:blipFill>
          <a:blip r:embed="rId3" cstate="print"/>
          <a:srcRect/>
          <a:stretch>
            <a:fillRect/>
          </a:stretch>
        </p:blipFill>
        <p:spPr bwMode="auto">
          <a:xfrm>
            <a:off x="6357950" y="2786058"/>
            <a:ext cx="2214578" cy="3357586"/>
          </a:xfrm>
          <a:prstGeom prst="rect">
            <a:avLst/>
          </a:prstGeom>
          <a:noFill/>
          <a:ln w="9525">
            <a:noFill/>
            <a:miter lim="800000"/>
            <a:headEnd/>
            <a:tailEnd/>
          </a:ln>
        </p:spPr>
      </p:pic>
      <p:pic>
        <p:nvPicPr>
          <p:cNvPr id="7" name="Picture 1" descr="C:\Users\Мин эйбэт ноутбук\Pictures\керщшен милли кием китабы.jpg"/>
          <p:cNvPicPr>
            <a:picLocks noChangeAspect="1" noChangeArrowheads="1"/>
          </p:cNvPicPr>
          <p:nvPr/>
        </p:nvPicPr>
        <p:blipFill>
          <a:blip r:embed="rId4" cstate="print"/>
          <a:srcRect/>
          <a:stretch>
            <a:fillRect/>
          </a:stretch>
        </p:blipFill>
        <p:spPr bwMode="auto">
          <a:xfrm>
            <a:off x="714348" y="2809870"/>
            <a:ext cx="2500330" cy="333377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5429264"/>
            <a:ext cx="8229600" cy="857248"/>
          </a:xfrm>
        </p:spPr>
        <p:txBody>
          <a:bodyPr>
            <a:normAutofit/>
          </a:bodyPr>
          <a:lstStyle/>
          <a:p>
            <a:r>
              <a:rPr lang="tt-RU" sz="2400" b="1" dirty="0" smtClean="0">
                <a:solidFill>
                  <a:srgbClr val="002060"/>
                </a:solidFill>
                <a:latin typeface="Times New Roman" pitchFamily="18" charset="0"/>
                <a:cs typeface="Times New Roman" pitchFamily="18" charset="0"/>
              </a:rPr>
              <a:t>Без керәшен халык бию киемнәреннән</a:t>
            </a:r>
            <a:endParaRPr lang="ru-RU" sz="2400" b="1" dirty="0">
              <a:solidFill>
                <a:srgbClr val="00206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1000100" y="500042"/>
            <a:ext cx="7029453" cy="47877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654032"/>
          </a:xfrm>
        </p:spPr>
        <p:txBody>
          <a:bodyPr>
            <a:noAutofit/>
          </a:bodyPr>
          <a:lstStyle/>
          <a:p>
            <a:r>
              <a:rPr lang="tt-RU" sz="3600" b="1" dirty="0" smtClean="0">
                <a:solidFill>
                  <a:srgbClr val="FF0000"/>
                </a:solidFill>
                <a:latin typeface="Times New Roman" pitchFamily="18" charset="0"/>
                <a:cs typeface="Times New Roman" pitchFamily="18" charset="0"/>
              </a:rPr>
              <a:t>Әбием истәлеге</a:t>
            </a:r>
            <a:r>
              <a:rPr lang="ru-RU" sz="3600" dirty="0" smtClean="0">
                <a:solidFill>
                  <a:srgbClr val="FF0000"/>
                </a:solidFill>
                <a:latin typeface="Times New Roman" pitchFamily="18" charset="0"/>
                <a:cs typeface="Times New Roman" pitchFamily="18" charset="0"/>
              </a:rPr>
              <a:t/>
            </a:r>
            <a:br>
              <a:rPr lang="ru-RU" sz="3600" dirty="0" smtClean="0">
                <a:solidFill>
                  <a:srgbClr val="FF0000"/>
                </a:solidFill>
                <a:latin typeface="Times New Roman" pitchFamily="18" charset="0"/>
                <a:cs typeface="Times New Roman" pitchFamily="18" charset="0"/>
              </a:rPr>
            </a:br>
            <a:endParaRPr lang="ru-RU" sz="36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0" y="714356"/>
            <a:ext cx="9001156" cy="5929354"/>
          </a:xfrm>
        </p:spPr>
        <p:txBody>
          <a:bodyPr>
            <a:normAutofit fontScale="92500" lnSpcReduction="10000"/>
          </a:bodyPr>
          <a:lstStyle/>
          <a:p>
            <a:pPr algn="just">
              <a:buNone/>
            </a:pPr>
            <a:r>
              <a:rPr lang="tt-RU" sz="2200" dirty="0" smtClean="0">
                <a:solidFill>
                  <a:schemeClr val="tx2">
                    <a:lumMod val="75000"/>
                  </a:schemeClr>
                </a:solidFill>
              </a:rPr>
              <a:t>      </a:t>
            </a:r>
            <a:r>
              <a:rPr lang="tt-RU" sz="2200" b="1" dirty="0" smtClean="0">
                <a:solidFill>
                  <a:schemeClr val="tx2">
                    <a:lumMod val="75000"/>
                  </a:schemeClr>
                </a:solidFill>
              </a:rPr>
              <a:t>  </a:t>
            </a:r>
            <a:r>
              <a:rPr lang="tt-RU" sz="2200" b="1" dirty="0" smtClean="0">
                <a:solidFill>
                  <a:schemeClr val="tx2">
                    <a:lumMod val="75000"/>
                  </a:schemeClr>
                </a:solidFill>
                <a:latin typeface="Times New Roman" pitchFamily="18" charset="0"/>
                <a:cs typeface="Times New Roman" pitchFamily="18" charset="0"/>
              </a:rPr>
              <a:t>Минем, карт әбиемнән истәлек булып калган гөслә белән таныштырып үтәсем килә. Гөслә - керәшен татарлары арасында киң таралыш тапкан кыллы чиртмә музыка уен коралы. Ул, үз төрдәшләреннән аермалы буларак, төрлечә көйли алу мөмкинчелегенә ия, бу исә, халык көйләрен уйнарга ярдәм итә.</a:t>
            </a:r>
            <a:r>
              <a:rPr lang="tt-RU" sz="2200" b="1" dirty="0" smtClean="0">
                <a:solidFill>
                  <a:schemeClr val="tx2">
                    <a:lumMod val="75000"/>
                  </a:schemeClr>
                </a:solidFill>
              </a:rPr>
              <a:t> </a:t>
            </a:r>
          </a:p>
          <a:p>
            <a:pPr>
              <a:buNone/>
            </a:pPr>
            <a:r>
              <a:rPr lang="tt-RU" sz="2200" dirty="0" smtClean="0">
                <a:solidFill>
                  <a:schemeClr val="tx2">
                    <a:lumMod val="75000"/>
                  </a:schemeClr>
                </a:solidFill>
              </a:rPr>
              <a:t>        </a:t>
            </a:r>
          </a:p>
          <a:p>
            <a:pPr>
              <a:buNone/>
            </a:pPr>
            <a:endParaRPr lang="tt-RU" sz="2000" dirty="0" smtClean="0">
              <a:solidFill>
                <a:schemeClr val="tx2">
                  <a:lumMod val="75000"/>
                </a:schemeClr>
              </a:solidFill>
            </a:endParaRPr>
          </a:p>
          <a:p>
            <a:pPr>
              <a:buNone/>
            </a:pPr>
            <a:endParaRPr lang="tt-RU" sz="2000" dirty="0" smtClean="0"/>
          </a:p>
          <a:p>
            <a:pPr>
              <a:buNone/>
            </a:pPr>
            <a:endParaRPr lang="tt-RU" sz="2000" dirty="0" smtClean="0"/>
          </a:p>
          <a:p>
            <a:pPr>
              <a:buNone/>
            </a:pPr>
            <a:endParaRPr lang="tt-RU" sz="2000" dirty="0" smtClean="0"/>
          </a:p>
          <a:p>
            <a:pPr algn="just">
              <a:buNone/>
            </a:pPr>
            <a:r>
              <a:rPr lang="tt-RU" sz="2000" dirty="0" smtClean="0">
                <a:solidFill>
                  <a:schemeClr val="tx2">
                    <a:lumMod val="75000"/>
                  </a:schemeClr>
                </a:solidFill>
              </a:rPr>
              <a:t>           </a:t>
            </a:r>
            <a:r>
              <a:rPr lang="tt-RU" sz="2200" b="1" dirty="0" smtClean="0">
                <a:solidFill>
                  <a:schemeClr val="tx2">
                    <a:lumMod val="75000"/>
                  </a:schemeClr>
                </a:solidFill>
                <a:latin typeface="Times New Roman" pitchFamily="18" charset="0"/>
                <a:cs typeface="Times New Roman" pitchFamily="18" charset="0"/>
              </a:rPr>
              <a:t>Әбием кечкенәдән гөсләдә уйнарга яраткан. Әнисенең гөсләсендә уйнап, авыл халкын җырлаткан. Ә тормышка чыккач, кул эшләре остасы булган карт бабаем, аның үзенә дип гөслә ясап биргән. Һәм әбием гөсләне кулыннан төшермәгән. Бер  концерт та гөслә моңыннан башка үтмәгән. Әбием – Иванова Анфиса Егоровна  Мари-Төрәк районының Кече Носла авылында яшәгән. 80 нче елларда Казаннан,  бер төркем артистлар концерт куярга кайтканнар. Алар арасында танылган композитор Риф Гатауллин да булган. Сүз артыннан сүз чыгып, ул әбием турында да ишеткән. Аның янына барып, гөсләдә моңлы итеп уйнаганын тыңлап, яздырып алып та киткән.</a:t>
            </a:r>
            <a:endParaRPr lang="ru-RU" sz="2200" b="1" dirty="0" smtClean="0">
              <a:solidFill>
                <a:schemeClr val="tx2">
                  <a:lumMod val="75000"/>
                </a:schemeClr>
              </a:solidFill>
              <a:latin typeface="Times New Roman" pitchFamily="18" charset="0"/>
              <a:cs typeface="Times New Roman" pitchFamily="18" charset="0"/>
            </a:endParaRPr>
          </a:p>
          <a:p>
            <a:pPr>
              <a:buNone/>
            </a:pPr>
            <a:endParaRPr lang="tt-RU" sz="2200" b="1" dirty="0" smtClean="0">
              <a:latin typeface="Times New Roman" pitchFamily="18" charset="0"/>
              <a:cs typeface="Times New Roman" pitchFamily="18" charset="0"/>
            </a:endParaRPr>
          </a:p>
          <a:p>
            <a:pPr>
              <a:buNone/>
            </a:pPr>
            <a:endParaRPr lang="ru-RU" sz="2000" dirty="0">
              <a:latin typeface="Times New Roman" pitchFamily="18" charset="0"/>
              <a:cs typeface="Times New Roman" pitchFamily="18" charset="0"/>
            </a:endParaRPr>
          </a:p>
        </p:txBody>
      </p:sp>
      <p:pic>
        <p:nvPicPr>
          <p:cNvPr id="4" name="Рисунок 3" descr="C:\Desktop\Алина\HaOHEvP4kw0.jpg"/>
          <p:cNvPicPr/>
          <p:nvPr/>
        </p:nvPicPr>
        <p:blipFill>
          <a:blip r:embed="rId2" cstate="print"/>
          <a:srcRect r="-123" b="6863"/>
          <a:stretch>
            <a:fillRect/>
          </a:stretch>
        </p:blipFill>
        <p:spPr bwMode="auto">
          <a:xfrm>
            <a:off x="3500430" y="2285992"/>
            <a:ext cx="2143140"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14290"/>
            <a:ext cx="8572560" cy="6357982"/>
          </a:xfrm>
        </p:spPr>
        <p:txBody>
          <a:bodyPr>
            <a:normAutofit fontScale="92500" lnSpcReduction="10000"/>
          </a:bodyPr>
          <a:lstStyle/>
          <a:p>
            <a:pPr algn="just">
              <a:buNone/>
            </a:pPr>
            <a:r>
              <a:rPr lang="tt-RU" sz="2000" b="1" dirty="0" smtClean="0"/>
              <a:t>       </a:t>
            </a:r>
            <a:r>
              <a:rPr lang="tt-RU" sz="2000" b="1" dirty="0" smtClean="0">
                <a:solidFill>
                  <a:schemeClr val="tx2">
                    <a:lumMod val="75000"/>
                  </a:schemeClr>
                </a:solidFill>
                <a:latin typeface="Times New Roman" pitchFamily="18" charset="0"/>
                <a:cs typeface="Times New Roman" pitchFamily="18" charset="0"/>
              </a:rPr>
              <a:t>Әбиемнең гөсләсен без әле дә саклап тотабыз. Карт әбием вафат булганга  28 ел вакыт узса да, ул өйрәтеп калдырган “Сак-Сок” бәетен минем  әнием әле дә онытмый. Дәвамчыбыз бул, дип, ул аны миңа да өйрәтте. Әле бик оста итеп уйный белмәсәм дә, гөсләдә уйнау миңа ошый.  Минем әнием - Нуреева Гөлирә Владимир кызы Балтач мәдәният үзәгенең “Орчык” гөсләчеләр ансамбленә йөри.  Шулай буыннардан-буыннарга дәвам итеп, әбием истәлеге мәңге яшәсен, гаиләбез ядкәре озак саклансын иде! </a:t>
            </a:r>
          </a:p>
          <a:p>
            <a:pPr>
              <a:buNone/>
            </a:pPr>
            <a:endParaRPr lang="tt-RU" sz="2000" dirty="0" smtClean="0">
              <a:latin typeface="Times New Roman" pitchFamily="18" charset="0"/>
              <a:cs typeface="Times New Roman" pitchFamily="18" charset="0"/>
            </a:endParaRPr>
          </a:p>
          <a:p>
            <a:pPr>
              <a:buNone/>
            </a:pPr>
            <a:endParaRPr lang="tt-RU" sz="2000" dirty="0" smtClean="0">
              <a:latin typeface="Times New Roman" pitchFamily="18" charset="0"/>
              <a:cs typeface="Times New Roman" pitchFamily="18" charset="0"/>
            </a:endParaRPr>
          </a:p>
          <a:p>
            <a:pPr>
              <a:buNone/>
            </a:pPr>
            <a:endParaRPr lang="tt-RU" sz="2000" dirty="0" smtClean="0">
              <a:latin typeface="Times New Roman" pitchFamily="18" charset="0"/>
              <a:cs typeface="Times New Roman" pitchFamily="18" charset="0"/>
            </a:endParaRPr>
          </a:p>
          <a:p>
            <a:pPr>
              <a:buNone/>
            </a:pPr>
            <a:endParaRPr lang="tt-RU" sz="2000" dirty="0" smtClean="0">
              <a:latin typeface="Times New Roman" pitchFamily="18" charset="0"/>
              <a:cs typeface="Times New Roman" pitchFamily="18" charset="0"/>
            </a:endParaRPr>
          </a:p>
          <a:p>
            <a:pPr>
              <a:buNone/>
            </a:pPr>
            <a:endParaRPr lang="tt-RU" sz="2000" dirty="0" smtClean="0">
              <a:latin typeface="Times New Roman" pitchFamily="18" charset="0"/>
              <a:cs typeface="Times New Roman" pitchFamily="18" charset="0"/>
            </a:endParaRPr>
          </a:p>
          <a:p>
            <a:pPr>
              <a:buNone/>
            </a:pPr>
            <a:endParaRPr lang="tt-RU" sz="2000" dirty="0" smtClean="0">
              <a:latin typeface="Times New Roman" pitchFamily="18" charset="0"/>
              <a:cs typeface="Times New Roman" pitchFamily="18" charset="0"/>
            </a:endParaRPr>
          </a:p>
          <a:p>
            <a:pPr algn="ctr">
              <a:buNone/>
            </a:pPr>
            <a:endParaRPr lang="tt-RU" sz="2000" dirty="0" smtClean="0">
              <a:latin typeface="Times New Roman" pitchFamily="18" charset="0"/>
              <a:cs typeface="Times New Roman" pitchFamily="18" charset="0"/>
            </a:endParaRPr>
          </a:p>
          <a:p>
            <a:pPr algn="ctr">
              <a:buNone/>
            </a:pPr>
            <a:endParaRPr lang="tt-RU" sz="1400" b="1" dirty="0" smtClean="0">
              <a:latin typeface="Times New Roman" pitchFamily="18" charset="0"/>
              <a:cs typeface="Times New Roman" pitchFamily="18" charset="0"/>
            </a:endParaRPr>
          </a:p>
          <a:p>
            <a:pPr algn="ctr">
              <a:buNone/>
            </a:pPr>
            <a:r>
              <a:rPr lang="tt-RU" sz="1400" b="1" dirty="0" smtClean="0">
                <a:latin typeface="Times New Roman" pitchFamily="18" charset="0"/>
                <a:cs typeface="Times New Roman" pitchFamily="18" charset="0"/>
              </a:rPr>
              <a:t> </a:t>
            </a:r>
          </a:p>
          <a:p>
            <a:pPr algn="ctr">
              <a:buNone/>
            </a:pPr>
            <a:endParaRPr lang="tt-RU" sz="1400" b="1" dirty="0" smtClean="0">
              <a:latin typeface="Times New Roman" pitchFamily="18" charset="0"/>
              <a:cs typeface="Times New Roman" pitchFamily="18" charset="0"/>
            </a:endParaRPr>
          </a:p>
          <a:p>
            <a:pPr algn="ctr">
              <a:buNone/>
            </a:pPr>
            <a:r>
              <a:rPr lang="tt-RU" sz="1400" b="1" dirty="0" smtClean="0">
                <a:solidFill>
                  <a:schemeClr val="tx2">
                    <a:lumMod val="75000"/>
                  </a:schemeClr>
                </a:solidFill>
                <a:latin typeface="Times New Roman" pitchFamily="18" charset="0"/>
                <a:cs typeface="Times New Roman" pitchFamily="18" charset="0"/>
              </a:rPr>
              <a:t>         Бу фотода мин әбиемнән калган гөслә белән. </a:t>
            </a:r>
            <a:r>
              <a:rPr lang="tt-RU" sz="1400" dirty="0" smtClean="0">
                <a:solidFill>
                  <a:schemeClr val="tx2">
                    <a:lumMod val="75000"/>
                  </a:schemeClr>
                </a:solidFill>
                <a:latin typeface="Times New Roman" pitchFamily="18" charset="0"/>
                <a:cs typeface="Times New Roman" pitchFamily="18" charset="0"/>
              </a:rPr>
              <a:t>                      </a:t>
            </a:r>
            <a:r>
              <a:rPr lang="tt-RU" sz="1400" b="1" dirty="0" smtClean="0">
                <a:solidFill>
                  <a:schemeClr val="tx2">
                    <a:lumMod val="75000"/>
                  </a:schemeClr>
                </a:solidFill>
                <a:latin typeface="Times New Roman" pitchFamily="18" charset="0"/>
                <a:cs typeface="Times New Roman" pitchFamily="18" charset="0"/>
              </a:rPr>
              <a:t>Бу хезмәтем белән мин конкурста  да катнаштым.</a:t>
            </a:r>
          </a:p>
          <a:p>
            <a:pPr algn="ctr">
              <a:buNone/>
            </a:pPr>
            <a:endParaRPr lang="tt-RU" sz="2000" dirty="0" smtClean="0">
              <a:solidFill>
                <a:schemeClr val="tx2">
                  <a:lumMod val="75000"/>
                </a:schemeClr>
              </a:solidFill>
              <a:latin typeface="Times New Roman" pitchFamily="18" charset="0"/>
              <a:cs typeface="Times New Roman" pitchFamily="18" charset="0"/>
            </a:endParaRPr>
          </a:p>
          <a:p>
            <a:pPr algn="r">
              <a:buNone/>
            </a:pPr>
            <a:r>
              <a:rPr lang="tt-RU" sz="1900" b="1" dirty="0" smtClean="0">
                <a:solidFill>
                  <a:schemeClr val="tx2">
                    <a:lumMod val="75000"/>
                  </a:schemeClr>
                </a:solidFill>
                <a:latin typeface="Times New Roman" pitchFamily="18" charset="0"/>
                <a:cs typeface="Times New Roman" pitchFamily="18" charset="0"/>
              </a:rPr>
              <a:t>Әзерләде: Нуреева Язилә Шамил кызы, 3 нче а сыйныфы укучысы</a:t>
            </a:r>
            <a:endParaRPr lang="ru-RU" sz="1900" b="1" dirty="0" smtClean="0">
              <a:solidFill>
                <a:schemeClr val="tx2">
                  <a:lumMod val="75000"/>
                </a:schemeClr>
              </a:solidFill>
              <a:latin typeface="Times New Roman" pitchFamily="18" charset="0"/>
              <a:cs typeface="Times New Roman" pitchFamily="18" charset="0"/>
            </a:endParaRPr>
          </a:p>
          <a:p>
            <a:pPr>
              <a:buNone/>
            </a:pPr>
            <a:endParaRPr lang="ru-RU" sz="2000" dirty="0"/>
          </a:p>
        </p:txBody>
      </p:sp>
      <p:pic>
        <p:nvPicPr>
          <p:cNvPr id="4" name="Рисунок 3" descr="C:\Desktop\Алина\58Ie3WOUZjA.jpg"/>
          <p:cNvPicPr/>
          <p:nvPr/>
        </p:nvPicPr>
        <p:blipFill>
          <a:blip r:embed="rId2" cstate="print"/>
          <a:srcRect l="3215" t="13572" r="-123" b="7066"/>
          <a:stretch>
            <a:fillRect/>
          </a:stretch>
        </p:blipFill>
        <p:spPr bwMode="auto">
          <a:xfrm>
            <a:off x="857224" y="2571744"/>
            <a:ext cx="3857652" cy="24538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2" descr="C:\Users\Мин эйбэт ноутбук\Desktop\Грамота, Дипломнар - Аттестациягә\Без Тукайлы халык районара яшь иҗатчылар бәйгесе, 3 урын Нуреева 001.jpg"/>
          <p:cNvPicPr>
            <a:picLocks noChangeAspect="1" noChangeArrowheads="1"/>
          </p:cNvPicPr>
          <p:nvPr/>
        </p:nvPicPr>
        <p:blipFill>
          <a:blip r:embed="rId3" cstate="print"/>
          <a:srcRect/>
          <a:stretch>
            <a:fillRect/>
          </a:stretch>
        </p:blipFill>
        <p:spPr bwMode="auto">
          <a:xfrm>
            <a:off x="5786446" y="2571744"/>
            <a:ext cx="1869960" cy="257176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tt-RU" sz="3600" b="1" dirty="0" smtClean="0">
                <a:solidFill>
                  <a:srgbClr val="FF0000"/>
                </a:solidFill>
                <a:latin typeface="Times New Roman" pitchFamily="18" charset="0"/>
                <a:cs typeface="Times New Roman" pitchFamily="18" charset="0"/>
              </a:rPr>
              <a:t>Йомгаклау</a:t>
            </a:r>
            <a:endParaRPr lang="ru-RU" sz="36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8229600" cy="5126055"/>
          </a:xfrm>
        </p:spPr>
        <p:txBody>
          <a:bodyPr>
            <a:normAutofit/>
          </a:bodyPr>
          <a:lstStyle/>
          <a:p>
            <a:pPr>
              <a:buNone/>
            </a:pPr>
            <a:r>
              <a:rPr lang="ru-RU" dirty="0"/>
              <a:t/>
            </a:r>
            <a:br>
              <a:rPr lang="ru-RU" dirty="0"/>
            </a:br>
            <a:endParaRPr lang="ru-RU" dirty="0"/>
          </a:p>
        </p:txBody>
      </p:sp>
      <p:sp>
        <p:nvSpPr>
          <p:cNvPr id="4" name="Прямоугольник 3"/>
          <p:cNvSpPr/>
          <p:nvPr/>
        </p:nvSpPr>
        <p:spPr>
          <a:xfrm>
            <a:off x="428596" y="1028343"/>
            <a:ext cx="8215370" cy="4154984"/>
          </a:xfrm>
          <a:prstGeom prst="rect">
            <a:avLst/>
          </a:prstGeom>
        </p:spPr>
        <p:txBody>
          <a:bodyPr wrap="square">
            <a:spAutoFit/>
          </a:bodyPr>
          <a:lstStyle/>
          <a:p>
            <a:pPr algn="just"/>
            <a:r>
              <a:rPr lang="tt-RU" sz="2400" dirty="0" smtClean="0">
                <a:latin typeface="Times New Roman" pitchFamily="18" charset="0"/>
                <a:cs typeface="Times New Roman" pitchFamily="18" charset="0"/>
              </a:rPr>
              <a:t>     </a:t>
            </a:r>
            <a:r>
              <a:rPr lang="tt-RU" sz="2400" b="1" dirty="0" smtClean="0">
                <a:solidFill>
                  <a:schemeClr val="tx2">
                    <a:lumMod val="75000"/>
                  </a:schemeClr>
                </a:solidFill>
                <a:latin typeface="Times New Roman" pitchFamily="18" charset="0"/>
                <a:cs typeface="Times New Roman" pitchFamily="18" charset="0"/>
              </a:rPr>
              <a:t>Без буыннан-буынга күчеп  баручы керәшен халкының милли йолаларын, гореф-гадәтләрен бик теләп өйрәндек. Бу проект өстендә эшләү безгә бик кызыклы булды. Үзебезгә бик күп белем алдык, яңалыклар белдек. Әле ярый бу теманы сайлаганбыз, моның кадәр бәйрәмнәр бар икәнен дә белмәс идек.  Без аларны өйрәнүне дәвам итеп,  г</a:t>
            </a:r>
            <a:r>
              <a:rPr lang="ru-RU" sz="2400" b="1" dirty="0" err="1" smtClean="0">
                <a:solidFill>
                  <a:schemeClr val="tx2">
                    <a:lumMod val="75000"/>
                  </a:schemeClr>
                </a:solidFill>
                <a:latin typeface="Times New Roman" pitchFamily="18" charset="0"/>
                <a:cs typeface="Times New Roman" pitchFamily="18" charset="0"/>
              </a:rPr>
              <a:t>ореф</a:t>
            </a:r>
            <a:r>
              <a:rPr lang="ru-RU" sz="2400" b="1" dirty="0" smtClean="0">
                <a:solidFill>
                  <a:schemeClr val="tx2">
                    <a:lumMod val="75000"/>
                  </a:schemeClr>
                </a:solidFill>
                <a:latin typeface="Times New Roman" pitchFamily="18" charset="0"/>
                <a:cs typeface="Times New Roman" pitchFamily="18" charset="0"/>
              </a:rPr>
              <a:t> - </a:t>
            </a:r>
            <a:r>
              <a:rPr lang="ru-RU" sz="2400" b="1" dirty="0" err="1" smtClean="0">
                <a:solidFill>
                  <a:schemeClr val="tx2">
                    <a:lumMod val="75000"/>
                  </a:schemeClr>
                </a:solidFill>
                <a:latin typeface="Times New Roman" pitchFamily="18" charset="0"/>
                <a:cs typeface="Times New Roman" pitchFamily="18" charset="0"/>
              </a:rPr>
              <a:t>гадәтләребезне чагылдырган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онытылырга</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торган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йолаларны</a:t>
            </a:r>
            <a:r>
              <a:rPr lang="ru-RU" sz="2400" b="1" dirty="0" smtClean="0">
                <a:solidFill>
                  <a:schemeClr val="tx2">
                    <a:lumMod val="75000"/>
                  </a:schemeClr>
                </a:solidFill>
                <a:latin typeface="Times New Roman" pitchFamily="18" charset="0"/>
                <a:cs typeface="Times New Roman" pitchFamily="18" charset="0"/>
              </a:rPr>
              <a:t> </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сакларбыз</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Аларны</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халык</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белә, хөрмәт итә </a:t>
            </a:r>
            <a:r>
              <a:rPr lang="ru-RU" sz="2400" b="1" dirty="0" err="1" smtClean="0">
                <a:solidFill>
                  <a:schemeClr val="tx2">
                    <a:lumMod val="75000"/>
                  </a:schemeClr>
                </a:solidFill>
                <a:latin typeface="Times New Roman" pitchFamily="18" charset="0"/>
                <a:cs typeface="Times New Roman" pitchFamily="18" charset="0"/>
              </a:rPr>
              <a:t>икән, дим</a:t>
            </a:r>
            <a:r>
              <a:rPr lang="tt-RU" sz="2400" b="1" dirty="0" smtClean="0">
                <a:solidFill>
                  <a:schemeClr val="tx2">
                    <a:lumMod val="75000"/>
                  </a:schemeClr>
                </a:solidFill>
                <a:latin typeface="Times New Roman" pitchFamily="18" charset="0"/>
                <a:cs typeface="Times New Roman" pitchFamily="18" charset="0"/>
              </a:rPr>
              <a:t>әк </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милләт яши</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милләт яшәгәч, </a:t>
            </a:r>
            <a:r>
              <a:rPr lang="ru-RU" sz="2400" b="1" dirty="0" smtClean="0">
                <a:solidFill>
                  <a:schemeClr val="tx2">
                    <a:lumMod val="75000"/>
                  </a:schemeClr>
                </a:solidFill>
                <a:latin typeface="Times New Roman" pitchFamily="18" charset="0"/>
                <a:cs typeface="Times New Roman" pitchFamily="18" charset="0"/>
              </a:rPr>
              <a:t>тел </a:t>
            </a:r>
            <a:r>
              <a:rPr lang="ru-RU" sz="2400" b="1" dirty="0" err="1" smtClean="0">
                <a:solidFill>
                  <a:schemeClr val="tx2">
                    <a:lumMod val="75000"/>
                  </a:schemeClr>
                </a:solidFill>
                <a:latin typeface="Times New Roman" pitchFamily="18" charset="0"/>
                <a:cs typeface="Times New Roman" pitchFamily="18" charset="0"/>
              </a:rPr>
              <a:t>яши</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ягъни</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тормыш</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дәвам итә</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Үткәнен белмәгәннең, киләчәге </a:t>
            </a:r>
            <a:r>
              <a:rPr lang="ru-RU" sz="2400" b="1" dirty="0" err="1" smtClean="0">
                <a:solidFill>
                  <a:schemeClr val="tx2">
                    <a:lumMod val="75000"/>
                  </a:schemeClr>
                </a:solidFill>
                <a:latin typeface="Times New Roman" pitchFamily="18" charset="0"/>
                <a:cs typeface="Times New Roman" pitchFamily="18" charset="0"/>
              </a:rPr>
              <a:t> юк</a:t>
            </a:r>
            <a:r>
              <a:rPr lang="ru-RU" sz="2400" b="1" dirty="0" smtClean="0">
                <a:solidFill>
                  <a:schemeClr val="tx2">
                    <a:lumMod val="75000"/>
                  </a:schemeClr>
                </a:solidFill>
                <a:latin typeface="Times New Roman" pitchFamily="18" charset="0"/>
                <a:cs typeface="Times New Roman" pitchFamily="18" charset="0"/>
              </a:rPr>
              <a:t>...</a:t>
            </a:r>
            <a:endParaRPr lang="ru-RU" sz="24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err="1" smtClean="0">
                <a:solidFill>
                  <a:srgbClr val="FF0000"/>
                </a:solidFill>
                <a:latin typeface="Times New Roman" pitchFamily="18" charset="0"/>
                <a:cs typeface="Times New Roman" pitchFamily="18" charset="0"/>
              </a:rPr>
              <a:t>Бурычлар</a:t>
            </a:r>
            <a:r>
              <a:rPr lang="ru-RU" sz="3600" b="1" dirty="0" smtClean="0">
                <a:solidFill>
                  <a:srgbClr val="FF0000"/>
                </a:solidFill>
                <a:latin typeface="Times New Roman" pitchFamily="18" charset="0"/>
                <a:cs typeface="Times New Roman" pitchFamily="18" charset="0"/>
              </a:rPr>
              <a:t>:</a:t>
            </a:r>
            <a:br>
              <a:rPr lang="ru-RU" sz="3600" b="1" dirty="0" smtClean="0">
                <a:solidFill>
                  <a:srgbClr val="FF0000"/>
                </a:solidFill>
                <a:latin typeface="Times New Roman" pitchFamily="18" charset="0"/>
                <a:cs typeface="Times New Roman" pitchFamily="18" charset="0"/>
              </a:rPr>
            </a:br>
            <a:endParaRPr lang="ru-RU" sz="3600" dirty="0">
              <a:solidFill>
                <a:srgbClr val="FF0000"/>
              </a:solidFill>
            </a:endParaRPr>
          </a:p>
        </p:txBody>
      </p:sp>
      <p:sp>
        <p:nvSpPr>
          <p:cNvPr id="3" name="Содержимое 2"/>
          <p:cNvSpPr>
            <a:spLocks noGrp="1"/>
          </p:cNvSpPr>
          <p:nvPr>
            <p:ph idx="1"/>
          </p:nvPr>
        </p:nvSpPr>
        <p:spPr/>
        <p:txBody>
          <a:bodyPr/>
          <a:lstStyle/>
          <a:p>
            <a:pPr marL="514350" indent="-514350"/>
            <a:r>
              <a:rPr lang="ru-RU" b="1" dirty="0" err="1" smtClean="0">
                <a:solidFill>
                  <a:srgbClr val="002060"/>
                </a:solidFill>
                <a:latin typeface="Times New Roman" pitchFamily="18" charset="0"/>
                <a:cs typeface="Times New Roman" pitchFamily="18" charset="0"/>
              </a:rPr>
              <a:t>Төрле </a:t>
            </a:r>
            <a:r>
              <a:rPr lang="ru-RU" b="1" dirty="0" err="1">
                <a:solidFill>
                  <a:srgbClr val="002060"/>
                </a:solidFill>
                <a:latin typeface="Times New Roman" pitchFamily="18" charset="0"/>
                <a:cs typeface="Times New Roman" pitchFamily="18" charset="0"/>
              </a:rPr>
              <a:t>чыганаклардан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китапханәдән </a:t>
            </a:r>
            <a:r>
              <a:rPr lang="ru-RU" b="1" dirty="0" err="1" smtClean="0">
                <a:solidFill>
                  <a:srgbClr val="002060"/>
                </a:solidFill>
                <a:latin typeface="Times New Roman" pitchFamily="18" charset="0"/>
                <a:cs typeface="Times New Roman" pitchFamily="18" charset="0"/>
              </a:rPr>
              <a:t> керәшен </a:t>
            </a:r>
            <a:r>
              <a:rPr lang="ru-RU" b="1" dirty="0" err="1" smtClean="0">
                <a:solidFill>
                  <a:srgbClr val="002060"/>
                </a:solidFill>
                <a:latin typeface="Times New Roman" pitchFamily="18" charset="0"/>
                <a:cs typeface="Times New Roman" pitchFamily="18" charset="0"/>
              </a:rPr>
              <a:t>татарлары</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турында</a:t>
            </a:r>
            <a:r>
              <a:rPr lang="ru-RU" b="1" dirty="0" smtClean="0">
                <a:solidFill>
                  <a:srgbClr val="002060"/>
                </a:solidFill>
                <a:latin typeface="Times New Roman" pitchFamily="18" charset="0"/>
                <a:cs typeface="Times New Roman" pitchFamily="18" charset="0"/>
              </a:rPr>
              <a:t> </a:t>
            </a:r>
            <a:r>
              <a:rPr lang="ru-RU" b="1" dirty="0">
                <a:solidFill>
                  <a:srgbClr val="002060"/>
                </a:solidFill>
                <a:latin typeface="Times New Roman" pitchFamily="18" charset="0"/>
                <a:cs typeface="Times New Roman" pitchFamily="18" charset="0"/>
              </a:rPr>
              <a:t>материал </a:t>
            </a:r>
            <a:r>
              <a:rPr lang="ru-RU" b="1" dirty="0" err="1">
                <a:solidFill>
                  <a:srgbClr val="002060"/>
                </a:solidFill>
                <a:latin typeface="Times New Roman" pitchFamily="18" charset="0"/>
                <a:cs typeface="Times New Roman" pitchFamily="18" charset="0"/>
              </a:rPr>
              <a:t>туплау</a:t>
            </a:r>
            <a:r>
              <a:rPr lang="ru-RU" b="1" dirty="0">
                <a:solidFill>
                  <a:srgbClr val="002060"/>
                </a:solidFill>
                <a:latin typeface="Times New Roman" pitchFamily="18" charset="0"/>
                <a:cs typeface="Times New Roman" pitchFamily="18" charset="0"/>
              </a:rPr>
              <a:t>; </a:t>
            </a:r>
            <a:endParaRPr lang="ru-RU" b="1" dirty="0" smtClean="0">
              <a:solidFill>
                <a:srgbClr val="002060"/>
              </a:solidFill>
              <a:latin typeface="Times New Roman" pitchFamily="18" charset="0"/>
              <a:cs typeface="Times New Roman" pitchFamily="18" charset="0"/>
            </a:endParaRPr>
          </a:p>
          <a:p>
            <a:r>
              <a:rPr lang="tt-RU" b="1" dirty="0" smtClean="0">
                <a:solidFill>
                  <a:srgbClr val="002060"/>
                </a:solidFill>
                <a:latin typeface="Times New Roman" pitchFamily="18" charset="0"/>
                <a:cs typeface="Times New Roman" pitchFamily="18" charset="0"/>
              </a:rPr>
              <a:t> Ә</a:t>
            </a:r>
            <a:r>
              <a:rPr lang="ru-RU" b="1" dirty="0" err="1" smtClean="0">
                <a:solidFill>
                  <a:srgbClr val="002060"/>
                </a:solidFill>
                <a:latin typeface="Times New Roman" pitchFamily="18" charset="0"/>
                <a:cs typeface="Times New Roman" pitchFamily="18" charset="0"/>
              </a:rPr>
              <a:t>би-бабайлар</a:t>
            </a:r>
            <a:r>
              <a:rPr lang="ru-RU" b="1" dirty="0" smtClean="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белән очрашып</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алардан</a:t>
            </a:r>
            <a:r>
              <a:rPr lang="ru-RU" b="1" dirty="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халкыбызның  гореф-гадәтләрен</a:t>
            </a:r>
            <a:r>
              <a:rPr lang="ru-RU" b="1" dirty="0" err="1">
                <a:solidFill>
                  <a:srgbClr val="002060"/>
                </a:solidFill>
                <a:latin typeface="Times New Roman" pitchFamily="18" charset="0"/>
                <a:cs typeface="Times New Roman" pitchFamily="18" charset="0"/>
              </a:rPr>
              <a:t>, йолаларын</a:t>
            </a:r>
            <a:r>
              <a:rPr lang="ru-RU" b="1" dirty="0">
                <a:solidFill>
                  <a:srgbClr val="002060"/>
                </a:solidFill>
                <a:latin typeface="Times New Roman" pitchFamily="18" charset="0"/>
                <a:cs typeface="Times New Roman" pitchFamily="18" charset="0"/>
              </a:rPr>
              <a:t>, фольклор </a:t>
            </a:r>
            <a:r>
              <a:rPr lang="ru-RU" b="1" dirty="0" err="1">
                <a:solidFill>
                  <a:srgbClr val="002060"/>
                </a:solidFill>
                <a:latin typeface="Times New Roman" pitchFamily="18" charset="0"/>
                <a:cs typeface="Times New Roman" pitchFamily="18" charset="0"/>
              </a:rPr>
              <a:t>әсәрләрен өйрәнү</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аларны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башкаларга</a:t>
            </a:r>
            <a:r>
              <a:rPr lang="ru-RU" b="1" dirty="0">
                <a:solidFill>
                  <a:srgbClr val="002060"/>
                </a:solidFill>
                <a:latin typeface="Times New Roman" pitchFamily="18" charset="0"/>
                <a:cs typeface="Times New Roman" pitchFamily="18" charset="0"/>
              </a:rPr>
              <a:t> да </a:t>
            </a:r>
            <a:r>
              <a:rPr lang="ru-RU" b="1" dirty="0" err="1" smtClean="0">
                <a:solidFill>
                  <a:srgbClr val="002060"/>
                </a:solidFill>
                <a:latin typeface="Times New Roman" pitchFamily="18" charset="0"/>
                <a:cs typeface="Times New Roman" pitchFamily="18" charset="0"/>
              </a:rPr>
              <a:t>таныту</a:t>
            </a:r>
            <a:r>
              <a:rPr lang="ru-RU" b="1" dirty="0" smtClean="0">
                <a:solidFill>
                  <a:srgbClr val="002060"/>
                </a:solidFill>
                <a:latin typeface="Times New Roman" pitchFamily="18" charset="0"/>
                <a:cs typeface="Times New Roman" pitchFamily="18" charset="0"/>
              </a:rPr>
              <a:t>.</a:t>
            </a: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14356"/>
          </a:xfrm>
        </p:spPr>
        <p:txBody>
          <a:bodyPr>
            <a:normAutofit/>
          </a:bodyPr>
          <a:lstStyle/>
          <a:p>
            <a:r>
              <a:rPr lang="tt-RU" sz="3600" b="1" dirty="0" smtClean="0">
                <a:solidFill>
                  <a:srgbClr val="FF0000"/>
                </a:solidFill>
                <a:latin typeface="Times New Roman" pitchFamily="18" charset="0"/>
                <a:cs typeface="Times New Roman" pitchFamily="18" charset="0"/>
              </a:rPr>
              <a:t>Без нәрсәләр беләбез?</a:t>
            </a:r>
            <a:endParaRPr lang="ru-RU" sz="3600" dirty="0">
              <a:solidFill>
                <a:srgbClr val="FF0000"/>
              </a:solidFill>
            </a:endParaRPr>
          </a:p>
        </p:txBody>
      </p:sp>
      <p:sp>
        <p:nvSpPr>
          <p:cNvPr id="3" name="Содержимое 2"/>
          <p:cNvSpPr>
            <a:spLocks noGrp="1"/>
          </p:cNvSpPr>
          <p:nvPr>
            <p:ph idx="1"/>
          </p:nvPr>
        </p:nvSpPr>
        <p:spPr>
          <a:xfrm>
            <a:off x="0" y="642918"/>
            <a:ext cx="8786842" cy="5857916"/>
          </a:xfrm>
        </p:spPr>
        <p:txBody>
          <a:bodyPr>
            <a:noAutofit/>
          </a:bodyPr>
          <a:lstStyle/>
          <a:p>
            <a:pPr algn="just">
              <a:lnSpc>
                <a:spcPct val="120000"/>
              </a:lnSpc>
              <a:buNone/>
            </a:pPr>
            <a:r>
              <a:rPr lang="ru-RU" sz="2400" b="1" dirty="0" smtClean="0">
                <a:latin typeface="Times New Roman" pitchFamily="18" charset="0"/>
                <a:cs typeface="Times New Roman" pitchFamily="18" charset="0"/>
              </a:rPr>
              <a:t>       </a:t>
            </a:r>
            <a:r>
              <a:rPr lang="ru-RU" sz="2400" b="1" dirty="0" smtClean="0">
                <a:solidFill>
                  <a:srgbClr val="002060"/>
                </a:solidFill>
                <a:latin typeface="Times New Roman" pitchFamily="18" charset="0"/>
                <a:cs typeface="Times New Roman" pitchFamily="18" charset="0"/>
              </a:rPr>
              <a:t>Без </a:t>
            </a:r>
            <a:r>
              <a:rPr lang="ru-RU" sz="2400" b="1" dirty="0" err="1" smtClean="0">
                <a:solidFill>
                  <a:srgbClr val="002060"/>
                </a:solidFill>
                <a:latin typeface="Times New Roman" pitchFamily="18" charset="0"/>
                <a:cs typeface="Times New Roman" pitchFamily="18" charset="0"/>
              </a:rPr>
              <a:t>керәшен авылы</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булган</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Биктәш авылында</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яшибез</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Авылыбыз</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Салавыч</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авыл</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җирлегенә керә.</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Ул</a:t>
            </a:r>
            <a:r>
              <a:rPr lang="ru-RU" sz="2400" b="1" dirty="0" smtClean="0">
                <a:solidFill>
                  <a:srgbClr val="002060"/>
                </a:solidFill>
                <a:latin typeface="Times New Roman" pitchFamily="18" charset="0"/>
                <a:cs typeface="Times New Roman" pitchFamily="18" charset="0"/>
              </a:rPr>
              <a:t> 4 </a:t>
            </a:r>
            <a:r>
              <a:rPr lang="ru-RU" sz="2400" b="1" dirty="0" err="1" smtClean="0">
                <a:solidFill>
                  <a:srgbClr val="002060"/>
                </a:solidFill>
                <a:latin typeface="Times New Roman" pitchFamily="18" charset="0"/>
                <a:cs typeface="Times New Roman" pitchFamily="18" charset="0"/>
              </a:rPr>
              <a:t>авылны</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берләштерә</a:t>
            </a:r>
            <a:r>
              <a:rPr lang="ru-RU" sz="2400" b="1" dirty="0" smtClean="0">
                <a:solidFill>
                  <a:srgbClr val="002060"/>
                </a:solidFill>
                <a:latin typeface="Times New Roman" pitchFamily="18" charset="0"/>
                <a:cs typeface="Times New Roman" pitchFamily="18" charset="0"/>
              </a:rPr>
              <a:t>: Иске </a:t>
            </a:r>
            <a:r>
              <a:rPr lang="ru-RU" sz="2400" b="1" dirty="0" err="1" smtClean="0">
                <a:solidFill>
                  <a:srgbClr val="002060"/>
                </a:solidFill>
                <a:latin typeface="Times New Roman" pitchFamily="18" charset="0"/>
                <a:cs typeface="Times New Roman" pitchFamily="18" charset="0"/>
              </a:rPr>
              <a:t>һәм Яңа Салавыч</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Сәрдегән һәм Биктәш</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Бу</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җирлектә  </a:t>
            </a:r>
            <a:r>
              <a:rPr lang="ru-RU" sz="2400" b="1" dirty="0" err="1">
                <a:solidFill>
                  <a:srgbClr val="002060"/>
                </a:solidFill>
                <a:latin typeface="Times New Roman" pitchFamily="18" charset="0"/>
                <a:cs typeface="Times New Roman" pitchFamily="18" charset="0"/>
              </a:rPr>
              <a:t>татарлар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һәм керәшеннәр бер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милләт булып</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яшиләр, чөнки телләребез бер</a:t>
            </a:r>
            <a:r>
              <a:rPr lang="ru-RU" sz="2400" b="1" dirty="0">
                <a:solidFill>
                  <a:srgbClr val="002060"/>
                </a:solidFill>
                <a:latin typeface="Times New Roman" pitchFamily="18" charset="0"/>
                <a:cs typeface="Times New Roman" pitchFamily="18" charset="0"/>
              </a:rPr>
              <a:t>, тик </a:t>
            </a:r>
            <a:r>
              <a:rPr lang="ru-RU" sz="2400" b="1" dirty="0" err="1">
                <a:solidFill>
                  <a:srgbClr val="002060"/>
                </a:solidFill>
                <a:latin typeface="Times New Roman" pitchFamily="18" charset="0"/>
                <a:cs typeface="Times New Roman" pitchFamily="18" charset="0"/>
              </a:rPr>
              <a:t>диннәребез генә төрле</a:t>
            </a:r>
            <a:r>
              <a:rPr lang="ru-RU" sz="2400" b="1" dirty="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Дүрт  </a:t>
            </a:r>
            <a:r>
              <a:rPr lang="ru-RU" sz="2400" b="1" dirty="0" err="1">
                <a:solidFill>
                  <a:srgbClr val="002060"/>
                </a:solidFill>
                <a:latin typeface="Times New Roman" pitchFamily="18" charset="0"/>
                <a:cs typeface="Times New Roman" pitchFamily="18" charset="0"/>
              </a:rPr>
              <a:t>авыл</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халкы</a:t>
            </a:r>
            <a:r>
              <a:rPr lang="ru-RU" sz="2400" b="1" dirty="0">
                <a:solidFill>
                  <a:srgbClr val="002060"/>
                </a:solidFill>
                <a:latin typeface="Times New Roman" pitchFamily="18" charset="0"/>
                <a:cs typeface="Times New Roman" pitchFamily="18" charset="0"/>
              </a:rPr>
              <a:t> да </a:t>
            </a:r>
            <a:r>
              <a:rPr lang="ru-RU" sz="2400" b="1" dirty="0" err="1">
                <a:solidFill>
                  <a:srgbClr val="002060"/>
                </a:solidFill>
                <a:latin typeface="Times New Roman" pitchFamily="18" charset="0"/>
                <a:cs typeface="Times New Roman" pitchFamily="18" charset="0"/>
              </a:rPr>
              <a:t>үзара дус</a:t>
            </a:r>
            <a:r>
              <a:rPr lang="ru-RU" sz="2400" b="1" dirty="0">
                <a:solidFill>
                  <a:srgbClr val="002060"/>
                </a:solidFill>
                <a:latin typeface="Times New Roman" pitchFamily="18" charset="0"/>
                <a:cs typeface="Times New Roman" pitchFamily="18" charset="0"/>
              </a:rPr>
              <a:t> – </a:t>
            </a:r>
            <a:r>
              <a:rPr lang="ru-RU" sz="2400" b="1" dirty="0" smtClean="0">
                <a:solidFill>
                  <a:srgbClr val="002060"/>
                </a:solidFill>
                <a:latin typeface="Times New Roman" pitchFamily="18" charset="0"/>
                <a:cs typeface="Times New Roman" pitchFamily="18" charset="0"/>
              </a:rPr>
              <a:t>тату. </a:t>
            </a:r>
            <a:r>
              <a:rPr lang="ru-RU" sz="2400" b="1" dirty="0" err="1" smtClean="0">
                <a:solidFill>
                  <a:srgbClr val="002060"/>
                </a:solidFill>
                <a:latin typeface="Times New Roman" pitchFamily="18" charset="0"/>
                <a:cs typeface="Times New Roman" pitchFamily="18" charset="0"/>
              </a:rPr>
              <a:t>Безнең авылыбызда</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күпчелек  керәшеннәр,  </a:t>
            </a:r>
            <a:r>
              <a:rPr lang="ru-RU" sz="2400" b="1" dirty="0">
                <a:solidFill>
                  <a:srgbClr val="002060"/>
                </a:solidFill>
                <a:latin typeface="Times New Roman" pitchFamily="18" charset="0"/>
                <a:cs typeface="Times New Roman" pitchFamily="18" charset="0"/>
              </a:rPr>
              <a:t>христиан </a:t>
            </a:r>
            <a:r>
              <a:rPr lang="ru-RU" sz="2400" b="1" dirty="0" err="1">
                <a:solidFill>
                  <a:srgbClr val="002060"/>
                </a:solidFill>
                <a:latin typeface="Times New Roman" pitchFamily="18" charset="0"/>
                <a:cs typeface="Times New Roman" pitchFamily="18" charset="0"/>
              </a:rPr>
              <a:t>динен</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тоталар</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Керәшеннәрдә яшәп килгән </a:t>
            </a:r>
            <a:r>
              <a:rPr lang="ru-RU" sz="2400" b="1" dirty="0" err="1" smtClean="0">
                <a:solidFill>
                  <a:srgbClr val="002060"/>
                </a:solidFill>
                <a:latin typeface="Times New Roman" pitchFamily="18" charset="0"/>
                <a:cs typeface="Times New Roman" pitchFamily="18" charset="0"/>
              </a:rPr>
              <a:t>йола</a:t>
            </a:r>
            <a:r>
              <a:rPr lang="ru-RU" sz="2400" b="1" dirty="0" smtClean="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һәм </a:t>
            </a:r>
            <a:r>
              <a:rPr lang="ru-RU" sz="2400" b="1" dirty="0" err="1" smtClean="0">
                <a:solidFill>
                  <a:srgbClr val="002060"/>
                </a:solidFill>
                <a:latin typeface="Times New Roman" pitchFamily="18" charset="0"/>
                <a:cs typeface="Times New Roman" pitchFamily="18" charset="0"/>
              </a:rPr>
              <a:t>бәйрәмнәрне </a:t>
            </a:r>
            <a:r>
              <a:rPr lang="ru-RU" sz="2400" b="1" dirty="0" err="1">
                <a:solidFill>
                  <a:srgbClr val="002060"/>
                </a:solidFill>
                <a:latin typeface="Times New Roman" pitchFamily="18" charset="0"/>
                <a:cs typeface="Times New Roman" pitchFamily="18" charset="0"/>
              </a:rPr>
              <a:t>үткәрү вакыты</a:t>
            </a:r>
            <a:r>
              <a:rPr lang="ru-RU" sz="2400" b="1" dirty="0">
                <a:solidFill>
                  <a:srgbClr val="002060"/>
                </a:solidFill>
                <a:latin typeface="Times New Roman" pitchFamily="18" charset="0"/>
                <a:cs typeface="Times New Roman" pitchFamily="18" charset="0"/>
              </a:rPr>
              <a:t> христиан календаре </a:t>
            </a:r>
            <a:r>
              <a:rPr lang="ru-RU" sz="2400" b="1" dirty="0" err="1">
                <a:solidFill>
                  <a:srgbClr val="002060"/>
                </a:solidFill>
                <a:latin typeface="Times New Roman" pitchFamily="18" charset="0"/>
                <a:cs typeface="Times New Roman" pitchFamily="18" charset="0"/>
              </a:rPr>
              <a:t>бәйрәмнәренә </a:t>
            </a:r>
            <a:r>
              <a:rPr lang="ru-RU" sz="2400" b="1" dirty="0">
                <a:solidFill>
                  <a:srgbClr val="002060"/>
                </a:solidFill>
                <a:latin typeface="Times New Roman" pitchFamily="18" charset="0"/>
                <a:cs typeface="Times New Roman" pitchFamily="18" charset="0"/>
              </a:rPr>
              <a:t>туры </a:t>
            </a:r>
            <a:r>
              <a:rPr lang="ru-RU" sz="2400" b="1" dirty="0" err="1">
                <a:solidFill>
                  <a:srgbClr val="002060"/>
                </a:solidFill>
                <a:latin typeface="Times New Roman" pitchFamily="18" charset="0"/>
                <a:cs typeface="Times New Roman" pitchFamily="18" charset="0"/>
              </a:rPr>
              <a:t>китерелгән</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Аларның исемнәре </a:t>
            </a:r>
            <a:r>
              <a:rPr lang="ru-RU" sz="2400" b="1" dirty="0">
                <a:solidFill>
                  <a:srgbClr val="002060"/>
                </a:solidFill>
                <a:latin typeface="Times New Roman" pitchFamily="18" charset="0"/>
                <a:cs typeface="Times New Roman" pitchFamily="18" charset="0"/>
              </a:rPr>
              <a:t>татар теле </a:t>
            </a:r>
            <a:r>
              <a:rPr lang="ru-RU" sz="2400" b="1" dirty="0" err="1">
                <a:solidFill>
                  <a:srgbClr val="002060"/>
                </a:solidFill>
                <a:latin typeface="Times New Roman" pitchFamily="18" charset="0"/>
                <a:cs typeface="Times New Roman" pitchFamily="18" charset="0"/>
              </a:rPr>
              <a:t>үзенчәлекләренә яраклаштырып</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русча</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йөртелгән</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Шуңа күрә безнең бәйрәмнәребез </a:t>
            </a:r>
            <a:r>
              <a:rPr lang="ru-RU" sz="2400" b="1" dirty="0">
                <a:solidFill>
                  <a:srgbClr val="002060"/>
                </a:solidFill>
                <a:latin typeface="Times New Roman" pitchFamily="18" charset="0"/>
                <a:cs typeface="Times New Roman" pitchFamily="18" charset="0"/>
              </a:rPr>
              <a:t>рус </a:t>
            </a:r>
            <a:r>
              <a:rPr lang="ru-RU" sz="2400" b="1" dirty="0" err="1">
                <a:solidFill>
                  <a:srgbClr val="002060"/>
                </a:solidFill>
                <a:latin typeface="Times New Roman" pitchFamily="18" charset="0"/>
                <a:cs typeface="Times New Roman" pitchFamily="18" charset="0"/>
              </a:rPr>
              <a:t>халкыныкына</a:t>
            </a:r>
            <a:r>
              <a:rPr lang="ru-RU" sz="2400" b="1" dirty="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охшаш</a:t>
            </a:r>
            <a:r>
              <a:rPr lang="ru-RU" sz="2400" b="1" dirty="0" smtClean="0">
                <a:solidFill>
                  <a:srgbClr val="002060"/>
                </a:solidFill>
                <a:latin typeface="Times New Roman" pitchFamily="18" charset="0"/>
                <a:cs typeface="Times New Roman" pitchFamily="18" charset="0"/>
              </a:rPr>
              <a:t>. Ә </a:t>
            </a:r>
            <a:r>
              <a:rPr lang="ru-RU" sz="2400" b="1" dirty="0" err="1">
                <a:solidFill>
                  <a:srgbClr val="002060"/>
                </a:solidFill>
                <a:latin typeface="Times New Roman" pitchFamily="18" charset="0"/>
                <a:cs typeface="Times New Roman" pitchFamily="18" charset="0"/>
              </a:rPr>
              <a:t>йола</a:t>
            </a:r>
            <a:r>
              <a:rPr lang="ru-RU" sz="2400" b="1" dirty="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гореф</a:t>
            </a:r>
            <a:r>
              <a:rPr lang="ru-RU" sz="2400" b="1" dirty="0" smtClean="0">
                <a:solidFill>
                  <a:srgbClr val="002060"/>
                </a:solidFill>
                <a:latin typeface="Times New Roman" pitchFamily="18" charset="0"/>
                <a:cs typeface="Times New Roman" pitchFamily="18" charset="0"/>
              </a:rPr>
              <a:t> – </a:t>
            </a:r>
            <a:r>
              <a:rPr lang="ru-RU" sz="2400" b="1" dirty="0" err="1" smtClean="0">
                <a:solidFill>
                  <a:srgbClr val="002060"/>
                </a:solidFill>
                <a:latin typeface="Times New Roman" pitchFamily="18" charset="0"/>
                <a:cs typeface="Times New Roman" pitchFamily="18" charset="0"/>
              </a:rPr>
              <a:t>гадәтләребез башкача</a:t>
            </a:r>
            <a:r>
              <a:rPr lang="ru-RU" sz="2400" b="1" dirty="0">
                <a:solidFill>
                  <a:srgbClr val="002060"/>
                </a:solidFill>
                <a:latin typeface="Times New Roman" pitchFamily="18" charset="0"/>
                <a:cs typeface="Times New Roman" pitchFamily="18" charset="0"/>
              </a:rPr>
              <a:t>.</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tt-RU" sz="3600" b="1" dirty="0" smtClean="0">
                <a:solidFill>
                  <a:srgbClr val="FF0000"/>
                </a:solidFill>
                <a:latin typeface="Times New Roman" pitchFamily="18" charset="0"/>
                <a:cs typeface="Times New Roman" pitchFamily="18" charset="0"/>
              </a:rPr>
              <a:t>Кереш.</a:t>
            </a:r>
            <a:r>
              <a:rPr lang="ru-RU" sz="3600" dirty="0" smtClean="0">
                <a:solidFill>
                  <a:srgbClr val="FF0000"/>
                </a:solidFill>
                <a:latin typeface="Times New Roman" pitchFamily="18" charset="0"/>
                <a:cs typeface="Times New Roman" pitchFamily="18" charset="0"/>
              </a:rPr>
              <a:t/>
            </a:r>
            <a:br>
              <a:rPr lang="ru-RU" sz="3600" dirty="0" smtClean="0">
                <a:solidFill>
                  <a:srgbClr val="FF0000"/>
                </a:solidFill>
                <a:latin typeface="Times New Roman" pitchFamily="18" charset="0"/>
                <a:cs typeface="Times New Roman" pitchFamily="18" charset="0"/>
              </a:rPr>
            </a:br>
            <a:endParaRPr lang="ru-RU" sz="3600" dirty="0">
              <a:solidFill>
                <a:srgbClr val="FF0000"/>
              </a:solidFill>
            </a:endParaRPr>
          </a:p>
        </p:txBody>
      </p:sp>
      <p:sp>
        <p:nvSpPr>
          <p:cNvPr id="3" name="Содержимое 2"/>
          <p:cNvSpPr>
            <a:spLocks noGrp="1"/>
          </p:cNvSpPr>
          <p:nvPr>
            <p:ph idx="1"/>
          </p:nvPr>
        </p:nvSpPr>
        <p:spPr>
          <a:xfrm>
            <a:off x="457200" y="1071546"/>
            <a:ext cx="8229600" cy="5054617"/>
          </a:xfrm>
        </p:spPr>
        <p:txBody>
          <a:bodyPr>
            <a:normAutofit lnSpcReduction="10000"/>
          </a:bodyPr>
          <a:lstStyle/>
          <a:p>
            <a:pPr>
              <a:buNone/>
            </a:pPr>
            <a:r>
              <a:rPr lang="ru-RU" b="1" dirty="0" smtClean="0"/>
              <a:t>    </a:t>
            </a:r>
            <a:r>
              <a:rPr lang="ru-RU" b="1" dirty="0" err="1" smtClean="0">
                <a:solidFill>
                  <a:srgbClr val="002060"/>
                </a:solidFill>
                <a:latin typeface="Times New Roman" pitchFamily="18" charset="0"/>
                <a:cs typeface="Times New Roman" pitchFamily="18" charset="0"/>
              </a:rPr>
              <a:t>Әй </a:t>
            </a:r>
            <a:r>
              <a:rPr lang="ru-RU" b="1" dirty="0" err="1">
                <a:solidFill>
                  <a:srgbClr val="002060"/>
                </a:solidFill>
                <a:latin typeface="Times New Roman" pitchFamily="18" charset="0"/>
                <a:cs typeface="Times New Roman" pitchFamily="18" charset="0"/>
              </a:rPr>
              <a:t>керәшен, карендәшем </a:t>
            </a:r>
            <a:r>
              <a:rPr lang="ru-RU" b="1" dirty="0">
                <a:solidFill>
                  <a:srgbClr val="002060"/>
                </a:solidFill>
                <a:latin typeface="Times New Roman" pitchFamily="18" charset="0"/>
                <a:cs typeface="Times New Roman" pitchFamily="18" charset="0"/>
              </a:rPr>
              <a:t>минем</a:t>
            </a:r>
            <a:br>
              <a:rPr lang="ru-RU"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Халкымның бер</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асыл</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бизәге</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Синең көйне бер</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тыңлаганнарның</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Гомерлеккә өзелә үзәге.</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Күңелең саф</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тыйнак</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рухың </a:t>
            </a:r>
            <a:r>
              <a:rPr lang="ru-RU" b="1" dirty="0">
                <a:solidFill>
                  <a:srgbClr val="002060"/>
                </a:solidFill>
                <a:latin typeface="Times New Roman" pitchFamily="18" charset="0"/>
                <a:cs typeface="Times New Roman" pitchFamily="18" charset="0"/>
              </a:rPr>
              <a:t>чиста</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Һич тутыкмас</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көмеш тәңкәдәй</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Һәрбер кызың миңа сеңлем сыман</a:t>
            </a:r>
            <a:r>
              <a:rPr lang="ru-RU" b="1" dirty="0">
                <a:solidFill>
                  <a:srgbClr val="002060"/>
                </a:solidFill>
                <a:latin typeface="Times New Roman" pitchFamily="18" charset="0"/>
                <a:cs typeface="Times New Roman" pitchFamily="18" charset="0"/>
              </a:rPr>
              <a:t>,</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Һәр әбекәй </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туган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әнкәдәй.</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r>
              <a:rPr lang="ru-RU" b="1" dirty="0" smtClean="0">
                <a:solidFill>
                  <a:srgbClr val="002060"/>
                </a:solidFill>
                <a:latin typeface="Times New Roman" pitchFamily="18" charset="0"/>
                <a:cs typeface="Times New Roman" pitchFamily="18" charset="0"/>
              </a:rPr>
              <a:t>                       </a:t>
            </a:r>
          </a:p>
          <a:p>
            <a:pPr algn="r">
              <a:buNone/>
            </a:pPr>
            <a:r>
              <a:rPr lang="ru-RU" sz="2800" b="1" i="1" dirty="0" err="1" smtClean="0">
                <a:solidFill>
                  <a:srgbClr val="002060"/>
                </a:solidFill>
                <a:latin typeface="Times New Roman" pitchFamily="18" charset="0"/>
                <a:cs typeface="Times New Roman" pitchFamily="18" charset="0"/>
              </a:rPr>
              <a:t>Гәрәй </a:t>
            </a:r>
            <a:r>
              <a:rPr lang="ru-RU" sz="2800" b="1" i="1" dirty="0" err="1">
                <a:solidFill>
                  <a:srgbClr val="002060"/>
                </a:solidFill>
                <a:latin typeface="Times New Roman" pitchFamily="18" charset="0"/>
                <a:cs typeface="Times New Roman" pitchFamily="18" charset="0"/>
              </a:rPr>
              <a:t>Рәхим </a:t>
            </a:r>
            <a:r>
              <a:rPr lang="ru-RU" sz="2800" b="1" i="1" dirty="0">
                <a:solidFill>
                  <a:srgbClr val="002060"/>
                </a:solidFill>
                <a:latin typeface="Times New Roman" pitchFamily="18" charset="0"/>
                <a:cs typeface="Times New Roman" pitchFamily="18" charset="0"/>
              </a:rPr>
              <a:t>(Григорий Родионов)</a:t>
            </a:r>
            <a:br>
              <a:rPr lang="ru-RU" sz="2800" b="1" i="1" dirty="0">
                <a:solidFill>
                  <a:srgbClr val="002060"/>
                </a:solidFill>
                <a:latin typeface="Times New Roman" pitchFamily="18" charset="0"/>
                <a:cs typeface="Times New Roman" pitchFamily="18" charset="0"/>
              </a:rPr>
            </a:br>
            <a:endParaRPr lang="ru-RU" sz="2800" b="1" i="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71480"/>
            <a:ext cx="8572560" cy="5554683"/>
          </a:xfrm>
        </p:spPr>
        <p:txBody>
          <a:bodyPr/>
          <a:lstStyle/>
          <a:p>
            <a:pPr>
              <a:buNone/>
            </a:pPr>
            <a:r>
              <a:rPr lang="ru-RU" dirty="0" smtClean="0">
                <a:solidFill>
                  <a:srgbClr val="002060"/>
                </a:solidFill>
              </a:rPr>
              <a:t>       </a:t>
            </a:r>
            <a:r>
              <a:rPr lang="ru-RU" b="1" dirty="0" err="1" smtClean="0">
                <a:solidFill>
                  <a:srgbClr val="002060"/>
                </a:solidFill>
                <a:latin typeface="Times New Roman" pitchFamily="18" charset="0"/>
                <a:cs typeface="Times New Roman" pitchFamily="18" charset="0"/>
              </a:rPr>
              <a:t>Соңгы </a:t>
            </a:r>
            <a:r>
              <a:rPr lang="ru-RU" b="1" dirty="0" err="1">
                <a:solidFill>
                  <a:srgbClr val="002060"/>
                </a:solidFill>
                <a:latin typeface="Times New Roman" pitchFamily="18" charset="0"/>
                <a:cs typeface="Times New Roman" pitchFamily="18" charset="0"/>
              </a:rPr>
              <a:t>елларда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халкыбызның туган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җиренә, туган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теленә, үткәненә, мәдәниятенә игътибары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артканнан-арта</a:t>
            </a:r>
            <a:r>
              <a:rPr lang="ru-RU" b="1" dirty="0">
                <a:solidFill>
                  <a:srgbClr val="002060"/>
                </a:solidFill>
                <a:latin typeface="Times New Roman" pitchFamily="18" charset="0"/>
                <a:cs typeface="Times New Roman" pitchFamily="18" charset="0"/>
              </a:rPr>
              <a:t> бара. </a:t>
            </a:r>
            <a:r>
              <a:rPr lang="ru-RU" b="1" dirty="0" err="1">
                <a:solidFill>
                  <a:srgbClr val="002060"/>
                </a:solidFill>
                <a:latin typeface="Times New Roman" pitchFamily="18" charset="0"/>
                <a:cs typeface="Times New Roman" pitchFamily="18" charset="0"/>
              </a:rPr>
              <a:t>Бу</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үзгәреш йола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гореф-гадәт һәм бәйрәмнәрне үткәрүгә, онытылганнарын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торгызуга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һәм яңартуга китерә.</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r>
              <a:rPr lang="ru-RU" b="1" dirty="0" err="1">
                <a:solidFill>
                  <a:srgbClr val="002060"/>
                </a:solidFill>
                <a:latin typeface="Times New Roman" pitchFamily="18" charset="0"/>
                <a:cs typeface="Times New Roman" pitchFamily="18" charset="0"/>
              </a:rPr>
              <a:t>Буыннан-буынга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күчеп килгән бу</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рухи</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байлыкларыбыз</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бүгенге көннәрдә дә тормышыбызның, яшәешебезнең бизәге булып</a:t>
            </a:r>
            <a:r>
              <a:rPr lang="ru-RU" b="1" dirty="0">
                <a:solidFill>
                  <a:srgbClr val="002060"/>
                </a:solidFill>
                <a:latin typeface="Times New Roman" pitchFamily="18" charset="0"/>
                <a:cs typeface="Times New Roman" pitchFamily="18" charset="0"/>
              </a:rPr>
              <a:t> тора.</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err="1">
                <a:solidFill>
                  <a:srgbClr val="FF0000"/>
                </a:solidFill>
                <a:latin typeface="Times New Roman" pitchFamily="18" charset="0"/>
                <a:cs typeface="Times New Roman" pitchFamily="18" charset="0"/>
              </a:rPr>
              <a:t>Төп өлеш.</a:t>
            </a:r>
            <a:endParaRPr lang="ru-RU" sz="40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428736"/>
            <a:ext cx="8229600" cy="4929222"/>
          </a:xfrm>
        </p:spPr>
        <p:txBody>
          <a:bodyPr>
            <a:normAutofit/>
          </a:bodyPr>
          <a:lstStyle/>
          <a:p>
            <a:pPr algn="just">
              <a:buNone/>
            </a:pPr>
            <a:r>
              <a:rPr lang="ru-RU" dirty="0" smtClean="0"/>
              <a:t>       </a:t>
            </a:r>
            <a:r>
              <a:rPr lang="ru-RU" b="1" dirty="0" err="1" smtClean="0">
                <a:solidFill>
                  <a:srgbClr val="002060"/>
                </a:solidFill>
                <a:latin typeface="Times New Roman" pitchFamily="18" charset="0"/>
                <a:cs typeface="Times New Roman" pitchFamily="18" charset="0"/>
              </a:rPr>
              <a:t>Керәшеннәрдә </a:t>
            </a:r>
            <a:r>
              <a:rPr lang="ru-RU" b="1" dirty="0">
                <a:solidFill>
                  <a:srgbClr val="002060"/>
                </a:solidFill>
                <a:latin typeface="Times New Roman" pitchFamily="18" charset="0"/>
                <a:cs typeface="Times New Roman" pitchFamily="18" charset="0"/>
              </a:rPr>
              <a:t>ел </a:t>
            </a:r>
            <a:r>
              <a:rPr lang="ru-RU" b="1" dirty="0" err="1">
                <a:solidFill>
                  <a:srgbClr val="002060"/>
                </a:solidFill>
                <a:latin typeface="Times New Roman" pitchFamily="18" charset="0"/>
                <a:cs typeface="Times New Roman" pitchFamily="18" charset="0"/>
              </a:rPr>
              <a:t>фасылларына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караган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табигать</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күренешләренә бәйле рәвештә үткәрелә торган</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төрле йолалар</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гореф-гадәтләр бик</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кызыклы</a:t>
            </a:r>
            <a:r>
              <a:rPr lang="ru-RU" b="1" dirty="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Борынгыдан</a:t>
            </a:r>
            <a:r>
              <a:rPr lang="ru-RU" b="1" dirty="0" smtClean="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килгән ышануларга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нигезләнгән йолалар</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күмәкләп, бөтен авыл</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халкы</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катнашында</a:t>
            </a:r>
            <a:r>
              <a:rPr lang="ru-RU" b="1" dirty="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үткәрелгән</a:t>
            </a:r>
            <a:r>
              <a:rPr lang="ru-RU" b="1" dirty="0" err="1" smtClean="0">
                <a:solidFill>
                  <a:srgbClr val="002060"/>
                </a:solidFill>
                <a:latin typeface="Times New Roman" pitchFamily="18" charset="0"/>
                <a:cs typeface="Times New Roman" pitchFamily="18" charset="0"/>
              </a:rPr>
              <a:t>.</a:t>
            </a:r>
            <a:r>
              <a:rPr lang="ru-RU" b="1" dirty="0" smtClean="0">
                <a:solidFill>
                  <a:srgbClr val="002060"/>
                </a:solidFill>
                <a:latin typeface="Times New Roman" pitchFamily="18" charset="0"/>
                <a:cs typeface="Times New Roman" pitchFamily="18" charset="0"/>
              </a:rPr>
              <a:t> </a:t>
            </a:r>
          </a:p>
          <a:p>
            <a:pPr algn="just">
              <a:buNone/>
            </a:pP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Шул</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бәйрәмнәр белән танышып</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үтик.</a:t>
            </a:r>
            <a:r>
              <a:rPr lang="ru-RU" b="1" dirty="0">
                <a:solidFill>
                  <a:srgbClr val="002060"/>
                </a:solidFill>
                <a:latin typeface="Times New Roman" pitchFamily="18" charset="0"/>
                <a:cs typeface="Times New Roman" pitchFamily="18" charset="0"/>
              </a:rPr>
              <a:t/>
            </a:r>
            <a:br>
              <a:rPr lang="ru-RU" b="1" dirty="0">
                <a:solidFill>
                  <a:srgbClr val="002060"/>
                </a:solidFill>
                <a:latin typeface="Times New Roman" pitchFamily="18" charset="0"/>
                <a:cs typeface="Times New Roman" pitchFamily="18" charset="0"/>
              </a:rPr>
            </a:b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511156"/>
          </a:xfrm>
        </p:spPr>
        <p:txBody>
          <a:bodyPr>
            <a:noAutofit/>
          </a:bodyPr>
          <a:lstStyle/>
          <a:p>
            <a:r>
              <a:rPr lang="ru-RU" sz="3600" b="1" dirty="0" err="1" smtClean="0">
                <a:solidFill>
                  <a:srgbClr val="FF0000"/>
                </a:solidFill>
                <a:latin typeface="Times New Roman" pitchFamily="18" charset="0"/>
                <a:cs typeface="Times New Roman" pitchFamily="18" charset="0"/>
              </a:rPr>
              <a:t>Раштуа</a:t>
            </a:r>
            <a:endParaRPr lang="ru-RU" sz="3600" dirty="0">
              <a:solidFill>
                <a:srgbClr val="FF0000"/>
              </a:solidFill>
            </a:endParaRPr>
          </a:p>
        </p:txBody>
      </p:sp>
      <p:sp>
        <p:nvSpPr>
          <p:cNvPr id="3" name="Содержимое 2"/>
          <p:cNvSpPr>
            <a:spLocks noGrp="1"/>
          </p:cNvSpPr>
          <p:nvPr>
            <p:ph idx="1"/>
          </p:nvPr>
        </p:nvSpPr>
        <p:spPr>
          <a:xfrm>
            <a:off x="0" y="857232"/>
            <a:ext cx="8786842" cy="5357850"/>
          </a:xfrm>
        </p:spPr>
        <p:txBody>
          <a:bodyPr>
            <a:noAutofit/>
          </a:bodyPr>
          <a:lstStyle/>
          <a:p>
            <a:pPr algn="just">
              <a:buNone/>
            </a:pPr>
            <a:r>
              <a:rPr lang="ru-RU" sz="20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Раштуа</a:t>
            </a:r>
            <a:r>
              <a:rPr lang="ru-RU" sz="1800" b="1" dirty="0" smtClean="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 христиан </a:t>
            </a:r>
            <a:r>
              <a:rPr lang="ru-RU" sz="1800" b="1" dirty="0" err="1">
                <a:solidFill>
                  <a:srgbClr val="002060"/>
                </a:solidFill>
                <a:latin typeface="Times New Roman" pitchFamily="18" charset="0"/>
                <a:cs typeface="Times New Roman" pitchFamily="18" charset="0"/>
              </a:rPr>
              <a:t>динен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тотучыларның зур</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бәйрәме</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Ул</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чиркәү тарафыннан</a:t>
            </a:r>
            <a:r>
              <a:rPr lang="ru-RU" sz="1800" b="1" dirty="0">
                <a:solidFill>
                  <a:srgbClr val="002060"/>
                </a:solidFill>
                <a:latin typeface="Times New Roman" pitchFamily="18" charset="0"/>
                <a:cs typeface="Times New Roman" pitchFamily="18" charset="0"/>
              </a:rPr>
              <a:t> IV </a:t>
            </a:r>
            <a:r>
              <a:rPr lang="ru-RU" sz="1800" b="1" dirty="0" err="1">
                <a:solidFill>
                  <a:srgbClr val="002060"/>
                </a:solidFill>
                <a:latin typeface="Times New Roman" pitchFamily="18" charset="0"/>
                <a:cs typeface="Times New Roman" pitchFamily="18" charset="0"/>
              </a:rPr>
              <a:t>гасырдан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билгеләп үтелә</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Әлеге көн, табигатьнең Кояш</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торгынлыгыннан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чыгып</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елның җәйгә таба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авышуына</a:t>
            </a:r>
            <a:r>
              <a:rPr lang="ru-RU" sz="1800" b="1" dirty="0">
                <a:solidFill>
                  <a:srgbClr val="002060"/>
                </a:solidFill>
                <a:latin typeface="Times New Roman" pitchFamily="18" charset="0"/>
                <a:cs typeface="Times New Roman" pitchFamily="18" charset="0"/>
              </a:rPr>
              <a:t> туры </a:t>
            </a:r>
            <a:r>
              <a:rPr lang="ru-RU" sz="1800" b="1" dirty="0" err="1">
                <a:solidFill>
                  <a:srgbClr val="002060"/>
                </a:solidFill>
                <a:latin typeface="Times New Roman" pitchFamily="18" charset="0"/>
                <a:cs typeface="Times New Roman" pitchFamily="18" charset="0"/>
              </a:rPr>
              <a:t>килә</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Раштуа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алдыннан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кешеләр алты</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атна</a:t>
            </a:r>
            <a:r>
              <a:rPr lang="ru-RU" sz="1800" b="1" dirty="0">
                <a:solidFill>
                  <a:srgbClr val="002060"/>
                </a:solidFill>
                <a:latin typeface="Times New Roman" pitchFamily="18" charset="0"/>
                <a:cs typeface="Times New Roman" pitchFamily="18" charset="0"/>
              </a:rPr>
              <a:t> буе </a:t>
            </a:r>
            <a:r>
              <a:rPr lang="ru-RU" sz="1800" b="1" dirty="0" err="1">
                <a:solidFill>
                  <a:srgbClr val="002060"/>
                </a:solidFill>
                <a:latin typeface="Times New Roman" pitchFamily="18" charset="0"/>
                <a:cs typeface="Times New Roman" pitchFamily="18" charset="0"/>
              </a:rPr>
              <a:t>итле</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сөтле</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йомыркалы</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ризыклар</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ашаудан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тыелып</a:t>
            </a:r>
            <a:r>
              <a:rPr lang="ru-RU" sz="1800" b="1" dirty="0">
                <a:solidFill>
                  <a:srgbClr val="002060"/>
                </a:solidFill>
                <a:latin typeface="Times New Roman" pitchFamily="18" charset="0"/>
                <a:cs typeface="Times New Roman" pitchFamily="18" charset="0"/>
              </a:rPr>
              <a:t> тора, </a:t>
            </a:r>
            <a:r>
              <a:rPr lang="ru-RU" sz="1800" b="1" dirty="0" err="1">
                <a:solidFill>
                  <a:srgbClr val="002060"/>
                </a:solidFill>
                <a:latin typeface="Times New Roman" pitchFamily="18" charset="0"/>
                <a:cs typeface="Times New Roman" pitchFamily="18" charset="0"/>
              </a:rPr>
              <a:t>ягъни</a:t>
            </a:r>
            <a:r>
              <a:rPr lang="ru-RU" sz="1800" b="1" dirty="0">
                <a:solidFill>
                  <a:srgbClr val="002060"/>
                </a:solidFill>
                <a:latin typeface="Times New Roman" pitchFamily="18" charset="0"/>
                <a:cs typeface="Times New Roman" pitchFamily="18" charset="0"/>
              </a:rPr>
              <a:t> ураза </a:t>
            </a:r>
            <a:r>
              <a:rPr lang="ru-RU" sz="1800" b="1" dirty="0" err="1">
                <a:solidFill>
                  <a:srgbClr val="002060"/>
                </a:solidFill>
                <a:latin typeface="Times New Roman" pitchFamily="18" charset="0"/>
                <a:cs typeface="Times New Roman" pitchFamily="18" charset="0"/>
              </a:rPr>
              <a:t>тота</a:t>
            </a:r>
            <a:r>
              <a:rPr lang="ru-RU" sz="1800" b="1" dirty="0">
                <a:solidFill>
                  <a:srgbClr val="002060"/>
                </a:solidFill>
                <a:latin typeface="Times New Roman" pitchFamily="18" charset="0"/>
                <a:cs typeface="Times New Roman" pitchFamily="18" charset="0"/>
              </a:rPr>
              <a:t>.  </a:t>
            </a:r>
            <a:r>
              <a:rPr lang="tt-RU" sz="1800" b="1" dirty="0">
                <a:solidFill>
                  <a:srgbClr val="002060"/>
                </a:solidFill>
                <a:latin typeface="Times New Roman" pitchFamily="18" charset="0"/>
                <a:cs typeface="Times New Roman" pitchFamily="18" charset="0"/>
              </a:rPr>
              <a:t>Раштуа көне тугач, өйгә итле ризык исе чыга башлый. Кунакка йөрешүләр, кич утырулар, аулак өй ясаулар, нардуганнар, йөзек салышлар һәм башка төрле уеннар, күңел ачулар башлана.</a:t>
            </a:r>
            <a:endParaRPr lang="ru-RU" sz="1800" b="1" dirty="0">
              <a:solidFill>
                <a:srgbClr val="002060"/>
              </a:solidFill>
              <a:latin typeface="Times New Roman" pitchFamily="18" charset="0"/>
              <a:cs typeface="Times New Roman" pitchFamily="18" charset="0"/>
            </a:endParaRPr>
          </a:p>
          <a:p>
            <a:pPr algn="just">
              <a:buNone/>
            </a:pPr>
            <a:r>
              <a:rPr lang="tt-RU" sz="1800" b="1" dirty="0" smtClean="0">
                <a:solidFill>
                  <a:srgbClr val="002060"/>
                </a:solidFill>
                <a:latin typeface="Times New Roman" pitchFamily="18" charset="0"/>
                <a:cs typeface="Times New Roman" pitchFamily="18" charset="0"/>
              </a:rPr>
              <a:t>           </a:t>
            </a:r>
            <a:r>
              <a:rPr lang="tt-RU" sz="1800" b="1" dirty="0">
                <a:solidFill>
                  <a:srgbClr val="002060"/>
                </a:solidFill>
                <a:latin typeface="Times New Roman" pitchFamily="18" charset="0"/>
                <a:cs typeface="Times New Roman" pitchFamily="18" charset="0"/>
              </a:rPr>
              <a:t>Бәйрәм көннәрендә халык үзен бик </a:t>
            </a:r>
            <a:r>
              <a:rPr lang="tt-RU" sz="1800" b="1" dirty="0" smtClean="0">
                <a:solidFill>
                  <a:srgbClr val="002060"/>
                </a:solidFill>
                <a:latin typeface="Times New Roman" pitchFamily="18" charset="0"/>
                <a:cs typeface="Times New Roman" pitchFamily="18" charset="0"/>
              </a:rPr>
              <a:t>тәртипле </a:t>
            </a:r>
            <a:r>
              <a:rPr lang="tt-RU" sz="1800" b="1" dirty="0">
                <a:solidFill>
                  <a:srgbClr val="002060"/>
                </a:solidFill>
                <a:latin typeface="Times New Roman" pitchFamily="18" charset="0"/>
                <a:cs typeface="Times New Roman" pitchFamily="18" charset="0"/>
              </a:rPr>
              <a:t>тоткан, эчкечелеккә, йортларда һәм урамнарда тавыш-гауга, тәртипсезлеккә юл куелмаган. Күпләр бу изге көннәрне тыныч кына, дин кануннарына тугрылыклы булып үткәргән, йорттан-йортка йөреп Христосны данлаганнар, аңа карата мактау сүзләре әйткәннәр, күңелле ял иткәннәр.</a:t>
            </a:r>
            <a:endParaRPr lang="ru-RU" sz="1800" b="1" dirty="0">
              <a:solidFill>
                <a:srgbClr val="002060"/>
              </a:solidFill>
              <a:latin typeface="Times New Roman" pitchFamily="18" charset="0"/>
              <a:cs typeface="Times New Roman" pitchFamily="18" charset="0"/>
            </a:endParaRPr>
          </a:p>
          <a:p>
            <a:pPr algn="just">
              <a:buNone/>
            </a:pPr>
            <a:r>
              <a:rPr lang="tt-RU" sz="1800" b="1" dirty="0" smtClean="0">
                <a:solidFill>
                  <a:srgbClr val="002060"/>
                </a:solidFill>
                <a:latin typeface="Times New Roman" pitchFamily="18" charset="0"/>
                <a:cs typeface="Times New Roman" pitchFamily="18" charset="0"/>
              </a:rPr>
              <a:t>           </a:t>
            </a:r>
            <a:r>
              <a:rPr lang="tt-RU" sz="1800" b="1" dirty="0">
                <a:solidFill>
                  <a:srgbClr val="002060"/>
                </a:solidFill>
                <a:latin typeface="Times New Roman" pitchFamily="18" charset="0"/>
                <a:cs typeface="Times New Roman" pitchFamily="18" charset="0"/>
              </a:rPr>
              <a:t>7 гыйнварга каршы төн уртасында православныйлар чиркәүгә бара, анда бәйрәм гыйбадәте үтәлә. Аннан христианнар бер-берсен Рождество Христово бәйрәме белән тәбриклиләр, изге теләкләр әйтәләр. Өйләренә кайткач, халык бәйрәм табыны кора. Гадәттә бу көнне кунаклар килә, бер-берсенә бүләкләр бирешәләр.  </a:t>
            </a:r>
            <a:r>
              <a:rPr lang="ru-RU" sz="1800" b="1" dirty="0" err="1">
                <a:solidFill>
                  <a:srgbClr val="002060"/>
                </a:solidFill>
                <a:latin typeface="Times New Roman" pitchFamily="18" charset="0"/>
                <a:cs typeface="Times New Roman" pitchFamily="18" charset="0"/>
              </a:rPr>
              <a:t>Биктәш авылында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Раштуадан</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соң иртәдә балалар</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йорттан-йортка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йөреп, котлыйлар</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ә хуҗалар аларга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тәм-том тараталар</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Шушы</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көннән башлап</a:t>
            </a:r>
            <a:r>
              <a:rPr lang="ru-RU" sz="1800" b="1" dirty="0">
                <a:solidFill>
                  <a:srgbClr val="002060"/>
                </a:solidFill>
                <a:latin typeface="Times New Roman" pitchFamily="18" charset="0"/>
                <a:cs typeface="Times New Roman" pitchFamily="18" charset="0"/>
              </a:rPr>
              <a:t>, христиан </a:t>
            </a:r>
            <a:r>
              <a:rPr lang="ru-RU" sz="1800" b="1" dirty="0" err="1">
                <a:solidFill>
                  <a:srgbClr val="002060"/>
                </a:solidFill>
                <a:latin typeface="Times New Roman" pitchFamily="18" charset="0"/>
                <a:cs typeface="Times New Roman" pitchFamily="18" charset="0"/>
              </a:rPr>
              <a:t>дөньясы тарихында</a:t>
            </a:r>
            <a:r>
              <a:rPr lang="ru-RU" sz="1800" b="1" dirty="0">
                <a:solidFill>
                  <a:srgbClr val="002060"/>
                </a:solidFill>
                <a:latin typeface="Times New Roman" pitchFamily="18" charset="0"/>
                <a:cs typeface="Times New Roman" pitchFamily="18" charset="0"/>
              </a:rPr>
              <a:t> ел </a:t>
            </a:r>
            <a:r>
              <a:rPr lang="ru-RU" sz="1800" b="1" dirty="0" err="1">
                <a:solidFill>
                  <a:srgbClr val="002060"/>
                </a:solidFill>
                <a:latin typeface="Times New Roman" pitchFamily="18" charset="0"/>
                <a:cs typeface="Times New Roman" pitchFamily="18" charset="0"/>
              </a:rPr>
              <a:t>исәбе яңадан алып</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барыла</a:t>
            </a:r>
            <a:r>
              <a:rPr lang="ru-RU" sz="1800" b="1" dirty="0">
                <a:solidFill>
                  <a:srgbClr val="002060"/>
                </a:solidFill>
                <a:latin typeface="Times New Roman" pitchFamily="18" charset="0"/>
                <a:cs typeface="Times New Roman" pitchFamily="18" charset="0"/>
              </a:rPr>
              <a:t> </a:t>
            </a:r>
            <a:r>
              <a:rPr lang="ru-RU" sz="1800" b="1" dirty="0" err="1">
                <a:solidFill>
                  <a:srgbClr val="002060"/>
                </a:solidFill>
                <a:latin typeface="Times New Roman" pitchFamily="18" charset="0"/>
                <a:cs typeface="Times New Roman" pitchFamily="18" charset="0"/>
              </a:rPr>
              <a:t>башлый</a:t>
            </a:r>
            <a:r>
              <a:rPr lang="ru-RU" sz="1800" b="1" dirty="0" smtClean="0">
                <a:solidFill>
                  <a:srgbClr val="002060"/>
                </a:solidFill>
                <a:latin typeface="Times New Roman" pitchFamily="18" charset="0"/>
                <a:cs typeface="Times New Roman" pitchFamily="18" charset="0"/>
              </a:rPr>
              <a:t>.</a:t>
            </a:r>
            <a:r>
              <a:rPr lang="ru-RU" sz="1800" b="1" i="1" dirty="0" smtClean="0">
                <a:solidFill>
                  <a:srgbClr val="002060"/>
                </a:solidFill>
                <a:latin typeface="Times New Roman" pitchFamily="18" charset="0"/>
                <a:cs typeface="Times New Roman" pitchFamily="18" charset="0"/>
              </a:rPr>
              <a:t>  </a:t>
            </a:r>
            <a:r>
              <a:rPr lang="ru-RU" sz="2000" b="1" i="1" dirty="0" smtClean="0">
                <a:solidFill>
                  <a:srgbClr val="002060"/>
                </a:solidFill>
                <a:latin typeface="Times New Roman" pitchFamily="18" charset="0"/>
                <a:cs typeface="Times New Roman" pitchFamily="18" charset="0"/>
              </a:rPr>
              <a:t>   </a:t>
            </a:r>
            <a:endParaRPr lang="ru-RU" sz="2000" b="1" dirty="0">
              <a:solidFill>
                <a:srgbClr val="002060"/>
              </a:solidFill>
              <a:latin typeface="Times New Roman" pitchFamily="18" charset="0"/>
              <a:cs typeface="Times New Roman" pitchFamily="18" charset="0"/>
            </a:endParaRPr>
          </a:p>
          <a:p>
            <a:endParaRPr lang="ru-RU" sz="20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14356"/>
          </a:xfrm>
        </p:spPr>
        <p:txBody>
          <a:bodyPr>
            <a:normAutofit/>
          </a:bodyPr>
          <a:lstStyle/>
          <a:p>
            <a:r>
              <a:rPr lang="tt-RU" sz="3600" b="1" dirty="0" smtClean="0">
                <a:solidFill>
                  <a:srgbClr val="FF0000"/>
                </a:solidFill>
                <a:latin typeface="Times New Roman" pitchFamily="18" charset="0"/>
                <a:cs typeface="Times New Roman" pitchFamily="18" charset="0"/>
              </a:rPr>
              <a:t>Кач ману</a:t>
            </a:r>
            <a:endParaRPr lang="ru-RU" sz="3600" dirty="0">
              <a:solidFill>
                <a:srgbClr val="FF0000"/>
              </a:solidFill>
            </a:endParaRPr>
          </a:p>
        </p:txBody>
      </p:sp>
      <p:sp>
        <p:nvSpPr>
          <p:cNvPr id="3" name="Содержимое 2"/>
          <p:cNvSpPr>
            <a:spLocks noGrp="1"/>
          </p:cNvSpPr>
          <p:nvPr>
            <p:ph idx="1"/>
          </p:nvPr>
        </p:nvSpPr>
        <p:spPr>
          <a:xfrm>
            <a:off x="0" y="642918"/>
            <a:ext cx="8858280" cy="5483245"/>
          </a:xfrm>
        </p:spPr>
        <p:txBody>
          <a:bodyPr>
            <a:normAutofit fontScale="40000" lnSpcReduction="20000"/>
          </a:bodyPr>
          <a:lstStyle/>
          <a:p>
            <a:pPr algn="just">
              <a:lnSpc>
                <a:spcPct val="120000"/>
              </a:lnSpc>
              <a:buNone/>
            </a:pPr>
            <a:r>
              <a:rPr lang="tt-RU" b="1" i="1" dirty="0" smtClean="0">
                <a:solidFill>
                  <a:srgbClr val="002060"/>
                </a:solidFill>
                <a:latin typeface="Times New Roman" pitchFamily="18" charset="0"/>
                <a:cs typeface="Times New Roman" pitchFamily="18" charset="0"/>
              </a:rPr>
              <a:t>           </a:t>
            </a:r>
            <a:r>
              <a:rPr lang="tt-RU" sz="4000" b="1" dirty="0" smtClean="0">
                <a:solidFill>
                  <a:srgbClr val="002060"/>
                </a:solidFill>
                <a:latin typeface="Times New Roman" pitchFamily="18" charset="0"/>
                <a:cs typeface="Times New Roman" pitchFamily="18" charset="0"/>
              </a:rPr>
              <a:t>19 гыйнварда православие динен тотучылар чиркәү календарендәге олы бәйрәмнәрнең берсе - Кач мануны (Крещение) билгеләп үтә. Әлеге йола суны изгеләндерү мәгънәсен аңлата. Суны элек-электән иң изге әйберләрнең берсе, барлык җан ияләренә рух бирүче дип санаганнар. Кач манылган су Тереклек суы дип йөртелгән, ул барлык авырулардан дәвалый, холык-фигыльне чистарта, сафландыра дигән ышану бар. Ә инде Иордан суында гөнаһлардан арындыруны Коткаручыдан алты айга гына алдан туган Чукындыручы Яхъя 30 яшендә башлап җибәрә. </a:t>
            </a:r>
            <a:r>
              <a:rPr lang="ru-RU" sz="4000" b="1" dirty="0" err="1" smtClean="0">
                <a:solidFill>
                  <a:srgbClr val="002060"/>
                </a:solidFill>
                <a:latin typeface="Times New Roman" pitchFamily="18" charset="0"/>
                <a:cs typeface="Times New Roman" pitchFamily="18" charset="0"/>
              </a:rPr>
              <a:t>Гайсә Коткаручы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үзе дә Яхъя</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карамагына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килә.</a:t>
            </a:r>
            <a:r>
              <a:rPr lang="ru-RU" sz="4000" b="1" dirty="0" smtClean="0">
                <a:solidFill>
                  <a:srgbClr val="002060"/>
                </a:solidFill>
                <a:latin typeface="Times New Roman" pitchFamily="18" charset="0"/>
                <a:cs typeface="Times New Roman" pitchFamily="18" charset="0"/>
              </a:rPr>
              <a:t> 19 </a:t>
            </a:r>
            <a:r>
              <a:rPr lang="ru-RU" sz="4000" b="1" dirty="0" err="1" smtClean="0">
                <a:solidFill>
                  <a:srgbClr val="002060"/>
                </a:solidFill>
                <a:latin typeface="Times New Roman" pitchFamily="18" charset="0"/>
                <a:cs typeface="Times New Roman" pitchFamily="18" charset="0"/>
              </a:rPr>
              <a:t>гыйнвар</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Кач</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ману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көне буларак</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шул</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вакыйгадан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башлана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Шулай</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итеп</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мәҗүсилек һәм билгеле</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бер</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шәхес аркылы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Аллага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табыну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икесе</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бергә үрелеп барган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көннең һәм изгеләндерелгән суның кодрәтенә ышанган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кешеләр, нинди</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генә суыклар</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булуга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карамастан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елгада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бәкеләрдә махсус</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әзерләнгән урыннарда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коена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Чиркәүләрдә бу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көнне </a:t>
            </a:r>
            <a:r>
              <a:rPr lang="ru-RU" sz="4000" b="1" dirty="0" smtClean="0">
                <a:solidFill>
                  <a:srgbClr val="002060"/>
                </a:solidFill>
                <a:latin typeface="Times New Roman" pitchFamily="18" charset="0"/>
                <a:cs typeface="Times New Roman" pitchFamily="18" charset="0"/>
              </a:rPr>
              <a:t>су </a:t>
            </a:r>
            <a:r>
              <a:rPr lang="ru-RU" sz="4000" b="1" dirty="0" err="1" smtClean="0">
                <a:solidFill>
                  <a:srgbClr val="002060"/>
                </a:solidFill>
                <a:latin typeface="Times New Roman" pitchFamily="18" charset="0"/>
                <a:cs typeface="Times New Roman" pitchFamily="18" charset="0"/>
              </a:rPr>
              <a:t>изгеләндерелә</a:t>
            </a:r>
            <a:r>
              <a:rPr lang="ru-RU" sz="4000" b="1" dirty="0" smtClean="0">
                <a:solidFill>
                  <a:srgbClr val="002060"/>
                </a:solidFill>
                <a:latin typeface="Times New Roman" pitchFamily="18" charset="0"/>
                <a:cs typeface="Times New Roman" pitchFamily="18" charset="0"/>
              </a:rPr>
              <a:t>.   </a:t>
            </a:r>
            <a:endParaRPr lang="ru-RU" sz="4000" b="1" dirty="0" smtClean="0">
              <a:solidFill>
                <a:srgbClr val="002060"/>
              </a:solidFill>
              <a:latin typeface="Times New Roman" pitchFamily="18" charset="0"/>
              <a:cs typeface="Times New Roman" pitchFamily="18" charset="0"/>
            </a:endParaRPr>
          </a:p>
          <a:p>
            <a:pPr algn="just">
              <a:lnSpc>
                <a:spcPct val="120000"/>
              </a:lnSpc>
              <a:buNone/>
            </a:pPr>
            <a:r>
              <a:rPr lang="ru-RU" sz="4000" b="1" dirty="0" smtClean="0">
                <a:solidFill>
                  <a:srgbClr val="002060"/>
                </a:solidFill>
                <a:latin typeface="Times New Roman" pitchFamily="18" charset="0"/>
                <a:cs typeface="Times New Roman" pitchFamily="18" charset="0"/>
              </a:rPr>
              <a:t>                             2016 </a:t>
            </a:r>
            <a:r>
              <a:rPr lang="ru-RU" sz="4000" b="1" dirty="0" err="1" smtClean="0">
                <a:solidFill>
                  <a:srgbClr val="002060"/>
                </a:solidFill>
                <a:latin typeface="Times New Roman" pitchFamily="18" charset="0"/>
                <a:cs typeface="Times New Roman" pitchFamily="18" charset="0"/>
              </a:rPr>
              <a:t>нчы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елдан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Биктәш авылы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халкы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өчен махсус</a:t>
            </a:r>
            <a:r>
              <a:rPr lang="ru-RU" sz="4000" b="1" dirty="0" smtClean="0">
                <a:solidFill>
                  <a:srgbClr val="002060"/>
                </a:solidFill>
                <a:latin typeface="Times New Roman" pitchFamily="18" charset="0"/>
                <a:cs typeface="Times New Roman" pitchFamily="18" charset="0"/>
              </a:rPr>
              <a:t> су </a:t>
            </a:r>
            <a:r>
              <a:rPr lang="ru-RU" sz="4000" b="1" dirty="0" err="1" smtClean="0">
                <a:solidFill>
                  <a:srgbClr val="002060"/>
                </a:solidFill>
                <a:latin typeface="Times New Roman" pitchFamily="18" charset="0"/>
                <a:cs typeface="Times New Roman" pitchFamily="18" charset="0"/>
              </a:rPr>
              <a:t>коену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урыны</a:t>
            </a:r>
            <a:r>
              <a:rPr lang="ru-RU" sz="4000" b="1" dirty="0" smtClean="0">
                <a:solidFill>
                  <a:srgbClr val="002060"/>
                </a:solidFill>
                <a:latin typeface="Times New Roman" pitchFamily="18" charset="0"/>
                <a:cs typeface="Times New Roman" pitchFamily="18" charset="0"/>
              </a:rPr>
              <a:t> </a:t>
            </a:r>
            <a:r>
              <a:rPr lang="ru-RU" sz="4000" b="1" dirty="0" smtClean="0">
                <a:solidFill>
                  <a:srgbClr val="002060"/>
                </a:solidFill>
                <a:latin typeface="Times New Roman" pitchFamily="18" charset="0"/>
                <a:cs typeface="Times New Roman" pitchFamily="18" charset="0"/>
              </a:rPr>
              <a:t>  (</a:t>
            </a:r>
            <a:r>
              <a:rPr lang="ru-RU" sz="4000" b="1" dirty="0" smtClean="0">
                <a:solidFill>
                  <a:srgbClr val="002060"/>
                </a:solidFill>
                <a:latin typeface="Times New Roman" pitchFamily="18" charset="0"/>
                <a:cs typeface="Times New Roman" pitchFamily="18" charset="0"/>
              </a:rPr>
              <a:t>купель) </a:t>
            </a:r>
          </a:p>
          <a:p>
            <a:pPr algn="r">
              <a:lnSpc>
                <a:spcPct val="120000"/>
              </a:lnSpc>
              <a:buNone/>
            </a:pPr>
            <a:r>
              <a:rPr lang="ru-RU" sz="4000" b="1" dirty="0" err="1" smtClean="0">
                <a:solidFill>
                  <a:srgbClr val="002060"/>
                </a:solidFill>
                <a:latin typeface="Times New Roman" pitchFamily="18" charset="0"/>
                <a:cs typeface="Times New Roman" pitchFamily="18" charset="0"/>
              </a:rPr>
              <a:t>Шушма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елгасында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оештырыла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Шул</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елдан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алып</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хәзерге </a:t>
            </a:r>
            <a:r>
              <a:rPr lang="ru-RU" sz="4000" b="1" dirty="0" err="1" smtClean="0">
                <a:solidFill>
                  <a:srgbClr val="002060"/>
                </a:solidFill>
                <a:latin typeface="Times New Roman" pitchFamily="18" charset="0"/>
                <a:cs typeface="Times New Roman" pitchFamily="18" charset="0"/>
              </a:rPr>
              <a:t>вакытка</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кадәр</a:t>
            </a:r>
            <a:endParaRPr lang="ru-RU" sz="4000" b="1" dirty="0" smtClean="0">
              <a:solidFill>
                <a:srgbClr val="002060"/>
              </a:solidFill>
              <a:latin typeface="Times New Roman" pitchFamily="18" charset="0"/>
              <a:cs typeface="Times New Roman" pitchFamily="18" charset="0"/>
            </a:endParaRPr>
          </a:p>
          <a:p>
            <a:pPr algn="r">
              <a:lnSpc>
                <a:spcPct val="120000"/>
              </a:lnSpc>
              <a:buNone/>
            </a:pP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бу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гореф</a:t>
            </a:r>
            <a:r>
              <a:rPr lang="ru-RU" sz="4000" b="1" dirty="0" smtClean="0">
                <a:solidFill>
                  <a:srgbClr val="002060"/>
                </a:solidFill>
                <a:latin typeface="Times New Roman" pitchFamily="18" charset="0"/>
                <a:cs typeface="Times New Roman" pitchFamily="18" charset="0"/>
              </a:rPr>
              <a:t> – </a:t>
            </a:r>
            <a:r>
              <a:rPr lang="ru-RU" sz="4000" b="1" dirty="0" err="1" smtClean="0">
                <a:solidFill>
                  <a:srgbClr val="002060"/>
                </a:solidFill>
                <a:latin typeface="Times New Roman" pitchFamily="18" charset="0"/>
                <a:cs typeface="Times New Roman" pitchFamily="18" charset="0"/>
              </a:rPr>
              <a:t>гадәтне дәвам итәләр.</a:t>
            </a:r>
            <a:r>
              <a:rPr lang="ru-RU" sz="4000" b="1" dirty="0" smtClean="0">
                <a:solidFill>
                  <a:srgbClr val="002060"/>
                </a:solidFill>
                <a:latin typeface="Times New Roman" pitchFamily="18" charset="0"/>
                <a:cs typeface="Times New Roman" pitchFamily="18" charset="0"/>
              </a:rPr>
              <a:t> </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Аны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төзекләндерүд</a:t>
            </a:r>
            <a:r>
              <a:rPr lang="tt-RU" sz="4000" b="1" dirty="0" smtClean="0">
                <a:solidFill>
                  <a:srgbClr val="002060"/>
                </a:solidFill>
                <a:latin typeface="Times New Roman" pitchFamily="18" charset="0"/>
                <a:cs typeface="Times New Roman" pitchFamily="18" charset="0"/>
              </a:rPr>
              <a:t>ә</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коену</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өчен тиешле</a:t>
            </a:r>
            <a:r>
              <a:rPr lang="ru-RU" sz="4000" b="1" dirty="0" smtClean="0">
                <a:solidFill>
                  <a:srgbClr val="002060"/>
                </a:solidFill>
                <a:latin typeface="Times New Roman" pitchFamily="18" charset="0"/>
                <a:cs typeface="Times New Roman" pitchFamily="18" charset="0"/>
              </a:rPr>
              <a:t> </a:t>
            </a:r>
          </a:p>
          <a:p>
            <a:pPr algn="r">
              <a:lnSpc>
                <a:spcPct val="120000"/>
              </a:lnSpc>
              <a:buNone/>
            </a:pPr>
            <a:r>
              <a:rPr lang="ru-RU" sz="4000" b="1" dirty="0" err="1" smtClean="0">
                <a:solidFill>
                  <a:srgbClr val="002060"/>
                </a:solidFill>
                <a:latin typeface="Times New Roman" pitchFamily="18" charset="0"/>
                <a:cs typeface="Times New Roman" pitchFamily="18" charset="0"/>
              </a:rPr>
              <a:t>атрибутлар</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уңайлыклар </a:t>
            </a:r>
            <a:r>
              <a:rPr lang="ru-RU" sz="4000" b="1" dirty="0" err="1" smtClean="0">
                <a:solidFill>
                  <a:srgbClr val="002060"/>
                </a:solidFill>
                <a:latin typeface="Times New Roman" pitchFamily="18" charset="0"/>
                <a:cs typeface="Times New Roman" pitchFamily="18" charset="0"/>
              </a:rPr>
              <a:t>эшләүдә </a:t>
            </a:r>
            <a:r>
              <a:rPr lang="ru-RU" sz="4000" b="1" dirty="0" err="1" smtClean="0">
                <a:solidFill>
                  <a:srgbClr val="002060"/>
                </a:solidFill>
                <a:latin typeface="Times New Roman" pitchFamily="18" charset="0"/>
                <a:cs typeface="Times New Roman" pitchFamily="18" charset="0"/>
              </a:rPr>
              <a:t>бөтен  </a:t>
            </a:r>
            <a:r>
              <a:rPr lang="ru-RU" sz="4000" b="1" dirty="0" err="1" smtClean="0">
                <a:solidFill>
                  <a:srgbClr val="002060"/>
                </a:solidFill>
                <a:latin typeface="Times New Roman" pitchFamily="18" charset="0"/>
                <a:cs typeface="Times New Roman" pitchFamily="18" charset="0"/>
              </a:rPr>
              <a:t>авыл</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халкы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катнаша</a:t>
            </a:r>
            <a:r>
              <a:rPr lang="ru-RU" sz="4000" b="1" dirty="0" smtClean="0">
                <a:solidFill>
                  <a:srgbClr val="002060"/>
                </a:solidFill>
                <a:latin typeface="Times New Roman" pitchFamily="18" charset="0"/>
                <a:cs typeface="Times New Roman" pitchFamily="18" charset="0"/>
              </a:rPr>
              <a:t>. </a:t>
            </a:r>
            <a:r>
              <a:rPr lang="ru-RU" sz="4000" b="1" dirty="0" smtClean="0">
                <a:solidFill>
                  <a:srgbClr val="002060"/>
                </a:solidFill>
                <a:latin typeface="Times New Roman" pitchFamily="18" charset="0"/>
                <a:cs typeface="Times New Roman" pitchFamily="18" charset="0"/>
              </a:rPr>
              <a:t>Дин </a:t>
            </a:r>
            <a:r>
              <a:rPr lang="ru-RU" sz="4000" b="1" dirty="0" err="1" smtClean="0">
                <a:solidFill>
                  <a:srgbClr val="002060"/>
                </a:solidFill>
                <a:latin typeface="Times New Roman" pitchFamily="18" charset="0"/>
                <a:cs typeface="Times New Roman" pitchFamily="18" charset="0"/>
              </a:rPr>
              <a:t>әһелләре</a:t>
            </a:r>
            <a:endParaRPr lang="ru-RU" sz="4000" b="1" dirty="0" smtClean="0">
              <a:solidFill>
                <a:srgbClr val="002060"/>
              </a:solidFill>
              <a:latin typeface="Times New Roman" pitchFamily="18" charset="0"/>
              <a:cs typeface="Times New Roman" pitchFamily="18" charset="0"/>
            </a:endParaRPr>
          </a:p>
          <a:p>
            <a:pPr algn="r">
              <a:lnSpc>
                <a:spcPct val="120000"/>
              </a:lnSpc>
              <a:buNone/>
            </a:pPr>
            <a:r>
              <a:rPr lang="ru-RU" sz="4000" b="1" dirty="0" err="1" smtClean="0">
                <a:solidFill>
                  <a:srgbClr val="002060"/>
                </a:solidFill>
                <a:latin typeface="Times New Roman" pitchFamily="18" charset="0"/>
                <a:cs typeface="Times New Roman" pitchFamily="18" charset="0"/>
              </a:rPr>
              <a:t>тарафыннан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суын</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изгеләндерү д</a:t>
            </a:r>
            <a:r>
              <a:rPr lang="tt-RU" sz="4000" b="1" dirty="0" smtClean="0">
                <a:solidFill>
                  <a:srgbClr val="002060"/>
                </a:solidFill>
                <a:latin typeface="Times New Roman" pitchFamily="18" charset="0"/>
                <a:cs typeface="Times New Roman" pitchFamily="18" charset="0"/>
              </a:rPr>
              <a:t>ә </a:t>
            </a:r>
            <a:r>
              <a:rPr lang="ru-RU" sz="4000" b="1" dirty="0" err="1" smtClean="0">
                <a:solidFill>
                  <a:srgbClr val="002060"/>
                </a:solidFill>
                <a:latin typeface="Times New Roman" pitchFamily="18" charset="0"/>
                <a:cs typeface="Times New Roman" pitchFamily="18" charset="0"/>
              </a:rPr>
              <a:t>оештырыла</a:t>
            </a:r>
            <a:r>
              <a:rPr lang="ru-RU" sz="4000" b="1" i="1" dirty="0" smtClean="0">
                <a:solidFill>
                  <a:srgbClr val="002060"/>
                </a:solidFill>
                <a:latin typeface="Times New Roman" pitchFamily="18" charset="0"/>
                <a:cs typeface="Times New Roman" pitchFamily="18" charset="0"/>
              </a:rPr>
              <a:t>.</a:t>
            </a:r>
            <a:r>
              <a:rPr lang="ru-RU" sz="4000" b="1" dirty="0" smtClean="0">
                <a:solidFill>
                  <a:srgbClr val="002060"/>
                </a:solidFill>
                <a:latin typeface="Times New Roman" pitchFamily="18" charset="0"/>
                <a:cs typeface="Times New Roman" pitchFamily="18" charset="0"/>
              </a:rPr>
              <a:t> </a:t>
            </a:r>
          </a:p>
          <a:p>
            <a:pPr>
              <a:lnSpc>
                <a:spcPct val="120000"/>
              </a:lnSpc>
              <a:buNone/>
            </a:pPr>
            <a:endParaRPr lang="ru-RU" sz="4000" dirty="0" smtClean="0">
              <a:latin typeface="Times New Roman" pitchFamily="18" charset="0"/>
              <a:cs typeface="Times New Roman" pitchFamily="18" charset="0"/>
            </a:endParaRPr>
          </a:p>
          <a:p>
            <a:pPr algn="r">
              <a:lnSpc>
                <a:spcPct val="120000"/>
              </a:lnSpc>
              <a:buNone/>
            </a:pPr>
            <a:r>
              <a:rPr lang="ru-RU" sz="4000" b="1" dirty="0" smtClean="0">
                <a:latin typeface="Times New Roman" pitchFamily="18" charset="0"/>
                <a:cs typeface="Times New Roman" pitchFamily="18" charset="0"/>
              </a:rPr>
              <a:t>                                                          </a:t>
            </a:r>
            <a:r>
              <a:rPr lang="tt-RU" sz="4000" b="1" dirty="0" smtClean="0">
                <a:solidFill>
                  <a:srgbClr val="002060"/>
                </a:solidFill>
                <a:latin typeface="Times New Roman" pitchFamily="18" charset="0"/>
                <a:cs typeface="Times New Roman" pitchFamily="18" charset="0"/>
              </a:rPr>
              <a:t>Әзерләде</a:t>
            </a:r>
            <a:r>
              <a:rPr lang="ru-RU" sz="4000" b="1" dirty="0" smtClean="0">
                <a:solidFill>
                  <a:srgbClr val="002060"/>
                </a:solidFill>
                <a:latin typeface="Times New Roman" pitchFamily="18" charset="0"/>
                <a:cs typeface="Times New Roman" pitchFamily="18" charset="0"/>
              </a:rPr>
              <a:t>: Алексеева </a:t>
            </a:r>
            <a:r>
              <a:rPr lang="tt-RU" sz="4000" b="1" dirty="0" smtClean="0">
                <a:solidFill>
                  <a:srgbClr val="002060"/>
                </a:solidFill>
                <a:latin typeface="Times New Roman" pitchFamily="18" charset="0"/>
                <a:cs typeface="Times New Roman" pitchFamily="18" charset="0"/>
              </a:rPr>
              <a:t>Ә</a:t>
            </a:r>
            <a:r>
              <a:rPr lang="ru-RU" sz="4000" b="1" dirty="0" err="1" smtClean="0">
                <a:solidFill>
                  <a:srgbClr val="002060"/>
                </a:solidFill>
                <a:latin typeface="Times New Roman" pitchFamily="18" charset="0"/>
                <a:cs typeface="Times New Roman" pitchFamily="18" charset="0"/>
              </a:rPr>
              <a:t>дил</a:t>
            </a:r>
            <a:r>
              <a:rPr lang="tt-RU" sz="4000" b="1" dirty="0" smtClean="0">
                <a:solidFill>
                  <a:srgbClr val="002060"/>
                </a:solidFill>
                <a:latin typeface="Times New Roman" pitchFamily="18" charset="0"/>
                <a:cs typeface="Times New Roman" pitchFamily="18" charset="0"/>
              </a:rPr>
              <a:t>ә Руслан кызы, 1а </a:t>
            </a:r>
            <a:r>
              <a:rPr lang="tt-RU" sz="4000" b="1" dirty="0" smtClean="0">
                <a:solidFill>
                  <a:srgbClr val="002060"/>
                </a:solidFill>
                <a:latin typeface="Times New Roman" pitchFamily="18" charset="0"/>
                <a:cs typeface="Times New Roman" pitchFamily="18" charset="0"/>
              </a:rPr>
              <a:t>сыйныфы укучысы</a:t>
            </a:r>
            <a:r>
              <a:rPr lang="tt-RU" sz="4000" dirty="0" smtClean="0">
                <a:solidFill>
                  <a:srgbClr val="002060"/>
                </a:solidFill>
                <a:latin typeface="Times New Roman" pitchFamily="18" charset="0"/>
                <a:cs typeface="Times New Roman" pitchFamily="18" charset="0"/>
              </a:rPr>
              <a:t>.</a:t>
            </a:r>
            <a:endParaRPr lang="ru-RU" sz="4000" dirty="0">
              <a:solidFill>
                <a:srgbClr val="002060"/>
              </a:solidFill>
            </a:endParaRPr>
          </a:p>
        </p:txBody>
      </p:sp>
      <p:pic>
        <p:nvPicPr>
          <p:cNvPr id="5" name="Рисунок 4" descr="C:\Users\Руслан\Desktop\2016-01-19 10.57.56.jpg"/>
          <p:cNvPicPr/>
          <p:nvPr/>
        </p:nvPicPr>
        <p:blipFill>
          <a:blip r:embed="rId2" cstate="print"/>
          <a:srcRect l="19553" r="8831" b="25072"/>
          <a:stretch>
            <a:fillRect/>
          </a:stretch>
        </p:blipFill>
        <p:spPr bwMode="auto">
          <a:xfrm>
            <a:off x="0" y="3786190"/>
            <a:ext cx="1714480" cy="257176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2380</Words>
  <Application>Microsoft Office PowerPoint</Application>
  <PresentationFormat>Экран (4:3)</PresentationFormat>
  <Paragraphs>120</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Проект эше  “Керәшеннәрнең гореф-гадәтләре, йола-бәйрәмнәре” </vt:lpstr>
      <vt:lpstr>Проектның  максаты: </vt:lpstr>
      <vt:lpstr>Бурычлар: </vt:lpstr>
      <vt:lpstr>Без нәрсәләр беләбез?</vt:lpstr>
      <vt:lpstr>Кереш. </vt:lpstr>
      <vt:lpstr>Слайд 6</vt:lpstr>
      <vt:lpstr>Төп өлеш.</vt:lpstr>
      <vt:lpstr>Раштуа</vt:lpstr>
      <vt:lpstr>Кач ману</vt:lpstr>
      <vt:lpstr>Слайд 10</vt:lpstr>
      <vt:lpstr>Нардуган</vt:lpstr>
      <vt:lpstr>Покрау</vt:lpstr>
      <vt:lpstr>Май чабу (Масленица)</vt:lpstr>
      <vt:lpstr>Үлеләр мунчасы ягу</vt:lpstr>
      <vt:lpstr>Олы көн - Пасха бәйрәме</vt:lpstr>
      <vt:lpstr>  </vt:lpstr>
      <vt:lpstr>Слайд 17</vt:lpstr>
      <vt:lpstr>Тройсын</vt:lpstr>
      <vt:lpstr>Слайд 19</vt:lpstr>
      <vt:lpstr>Слайд 20</vt:lpstr>
      <vt:lpstr>Керәшен татарларының милли киеме </vt:lpstr>
      <vt:lpstr>Без керәшен халык бию киемнәреннән</vt:lpstr>
      <vt:lpstr>Әбием истәлеге </vt:lpstr>
      <vt:lpstr>Слайд 24</vt:lpstr>
      <vt:lpstr>Йомгаклау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эше  “Керәшеннәрнең гореф-гадәтләре, йола-бәйрәмнәре”</dc:title>
  <dc:creator>Мин эйбэт ноутбук</dc:creator>
  <cp:lastModifiedBy>Мин эйбэт ноутбук</cp:lastModifiedBy>
  <cp:revision>76</cp:revision>
  <dcterms:created xsi:type="dcterms:W3CDTF">2021-04-26T19:42:42Z</dcterms:created>
  <dcterms:modified xsi:type="dcterms:W3CDTF">2022-02-28T20:03:06Z</dcterms:modified>
</cp:coreProperties>
</file>